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69" d="100"/>
          <a:sy n="69" d="100"/>
        </p:scale>
        <p:origin x="677"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72240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jpg"/><Relationship Id="rId7"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hyperlink" Target="https://gamma.app" TargetMode="External"/><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7EEF9"/>
          </a:solidFill>
          <a:ln/>
        </p:spPr>
        <p:txBody>
          <a:bodyPr/>
          <a:lstStyle/>
          <a:p>
            <a:endParaRPr lang="en-IN"/>
          </a:p>
        </p:txBody>
      </p:sp>
      <p:sp>
        <p:nvSpPr>
          <p:cNvPr id="3" name="Shape 1"/>
          <p:cNvSpPr/>
          <p:nvPr/>
        </p:nvSpPr>
        <p:spPr>
          <a:xfrm>
            <a:off x="0" y="0"/>
            <a:ext cx="14630400" cy="8229600"/>
          </a:xfrm>
          <a:prstGeom prst="rect">
            <a:avLst/>
          </a:prstGeom>
          <a:solidFill>
            <a:srgbClr val="FFFAFA"/>
          </a:solidFill>
          <a:ln/>
        </p:spPr>
        <p:txBody>
          <a:bodyPr/>
          <a:lstStyle/>
          <a:p>
            <a:endParaRPr lang="en-IN" dirty="0"/>
          </a:p>
        </p:txBody>
      </p:sp>
      <p:sp>
        <p:nvSpPr>
          <p:cNvPr id="6" name="Text 2"/>
          <p:cNvSpPr/>
          <p:nvPr/>
        </p:nvSpPr>
        <p:spPr>
          <a:xfrm>
            <a:off x="729020" y="1380053"/>
            <a:ext cx="7685961" cy="1891189"/>
          </a:xfrm>
          <a:prstGeom prst="rect">
            <a:avLst/>
          </a:prstGeom>
          <a:noFill/>
          <a:ln/>
        </p:spPr>
        <p:txBody>
          <a:bodyPr wrap="square" rtlCol="0" anchor="t"/>
          <a:lstStyle/>
          <a:p>
            <a:pPr marL="0" indent="0">
              <a:lnSpc>
                <a:spcPts val="7446"/>
              </a:lnSpc>
              <a:buNone/>
            </a:pPr>
            <a:r>
              <a:rPr lang="en-US" sz="5957" b="1" dirty="0">
                <a:solidFill>
                  <a:srgbClr val="1F1E1E"/>
                </a:solidFill>
                <a:latin typeface="Alexandria" pitchFamily="34" charset="0"/>
                <a:ea typeface="Alexandria" pitchFamily="34" charset="-122"/>
                <a:cs typeface="Alexandria" pitchFamily="34" charset="-120"/>
              </a:rPr>
              <a:t>Detection Based                      Security System</a:t>
            </a:r>
            <a:endParaRPr lang="en-US" sz="5957" dirty="0"/>
          </a:p>
        </p:txBody>
      </p:sp>
      <p:sp>
        <p:nvSpPr>
          <p:cNvPr id="7" name="Text 3"/>
          <p:cNvSpPr/>
          <p:nvPr/>
        </p:nvSpPr>
        <p:spPr>
          <a:xfrm>
            <a:off x="729020" y="3583662"/>
            <a:ext cx="7685961" cy="2667000"/>
          </a:xfrm>
          <a:prstGeom prst="rect">
            <a:avLst/>
          </a:prstGeom>
          <a:noFill/>
          <a:ln/>
        </p:spPr>
        <p:txBody>
          <a:bodyPr wrap="square" rtlCol="0" anchor="t"/>
          <a:lstStyle/>
          <a:p>
            <a:pPr marL="0" indent="0">
              <a:lnSpc>
                <a:spcPts val="2624"/>
              </a:lnSpc>
              <a:buNone/>
            </a:pPr>
            <a:r>
              <a:rPr lang="en-US" sz="1640" dirty="0">
                <a:solidFill>
                  <a:srgbClr val="3B3535"/>
                </a:solidFill>
                <a:latin typeface="Sora" pitchFamily="34" charset="0"/>
                <a:ea typeface="Sora" pitchFamily="34" charset="-122"/>
                <a:cs typeface="Sora" pitchFamily="34" charset="-120"/>
              </a:rPr>
              <a:t>This presentation introduces a comprehensive security system utilizing an array sensors and a robust microcontroller for enhanced protection. The system utilizes a combination of sensors, including ultrasonic, IR, flame, and eye blink sensors, to detect potential threats. These sensors are interfaced with the NodeMCU ESP8266, a powerful and versatile microcontroller, which processes the sensor data and triggers appropriate responses. This system aims to provide a reliable and efficient solution for safeguarding property and individuals.</a:t>
            </a:r>
            <a:endParaRPr lang="en-US" sz="1640" dirty="0"/>
          </a:p>
        </p:txBody>
      </p:sp>
      <p:sp>
        <p:nvSpPr>
          <p:cNvPr id="8" name="Shape 4"/>
          <p:cNvSpPr/>
          <p:nvPr/>
        </p:nvSpPr>
        <p:spPr>
          <a:xfrm>
            <a:off x="729020" y="6500455"/>
            <a:ext cx="333256" cy="333256"/>
          </a:xfrm>
          <a:prstGeom prst="roundRect">
            <a:avLst>
              <a:gd name="adj" fmla="val 27435622"/>
            </a:avLst>
          </a:prstGeom>
          <a:noFill/>
          <a:ln w="7620">
            <a:solidFill>
              <a:srgbClr val="FFFFFF"/>
            </a:solidFill>
            <a:prstDash val="solid"/>
          </a:ln>
        </p:spPr>
        <p:txBody>
          <a:bodyPr/>
          <a:lstStyle/>
          <a:p>
            <a:endParaRPr lang="en-IN"/>
          </a:p>
        </p:txBody>
      </p:sp>
      <p:sp>
        <p:nvSpPr>
          <p:cNvPr id="10" name="Text 5"/>
          <p:cNvSpPr/>
          <p:nvPr/>
        </p:nvSpPr>
        <p:spPr>
          <a:xfrm>
            <a:off x="1166336" y="6484977"/>
            <a:ext cx="3363278" cy="364450"/>
          </a:xfrm>
          <a:prstGeom prst="rect">
            <a:avLst/>
          </a:prstGeom>
          <a:noFill/>
          <a:ln/>
        </p:spPr>
        <p:txBody>
          <a:bodyPr wrap="none" rtlCol="0" anchor="t"/>
          <a:lstStyle/>
          <a:p>
            <a:pPr marL="0" indent="0" algn="l">
              <a:lnSpc>
                <a:spcPts val="2870"/>
              </a:lnSpc>
              <a:buNone/>
            </a:pPr>
            <a:endParaRPr lang="en-US" sz="2050" dirty="0"/>
          </a:p>
        </p:txBody>
      </p:sp>
      <p:pic>
        <p:nvPicPr>
          <p:cNvPr id="13" name="Picture 12" descr="A cartoon of a thief looking at a house&#10;&#10;Description automatically generated">
            <a:extLst>
              <a:ext uri="{FF2B5EF4-FFF2-40B4-BE49-F238E27FC236}">
                <a16:creationId xmlns:a16="http://schemas.microsoft.com/office/drawing/2014/main" id="{A2C2C862-4245-7EFD-D33B-07F5E50C3E16}"/>
              </a:ext>
            </a:extLst>
          </p:cNvPr>
          <p:cNvPicPr>
            <a:picLocks noChangeAspect="1"/>
          </p:cNvPicPr>
          <p:nvPr/>
        </p:nvPicPr>
        <p:blipFill rotWithShape="1">
          <a:blip r:embed="rId3"/>
          <a:srcRect l="4629" t="18546" r="6558"/>
          <a:stretch/>
        </p:blipFill>
        <p:spPr>
          <a:xfrm>
            <a:off x="8414981" y="2966223"/>
            <a:ext cx="5843240" cy="2813513"/>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7EEF9"/>
          </a:solidFill>
          <a:ln/>
        </p:spPr>
        <p:txBody>
          <a:bodyPr/>
          <a:lstStyle/>
          <a:p>
            <a:endParaRPr lang="en-IN"/>
          </a:p>
        </p:txBody>
      </p:sp>
      <p:sp>
        <p:nvSpPr>
          <p:cNvPr id="3" name="Shape 1"/>
          <p:cNvSpPr/>
          <p:nvPr/>
        </p:nvSpPr>
        <p:spPr>
          <a:xfrm>
            <a:off x="0" y="-24051"/>
            <a:ext cx="14630400" cy="8230910"/>
          </a:xfrm>
          <a:prstGeom prst="rect">
            <a:avLst/>
          </a:prstGeom>
          <a:solidFill>
            <a:srgbClr val="FFFAFA"/>
          </a:solidFill>
          <a:ln/>
        </p:spPr>
        <p:txBody>
          <a:bodyPr/>
          <a:lstStyle/>
          <a:p>
            <a:endParaRPr lang="en-IN"/>
          </a:p>
        </p:txBody>
      </p:sp>
      <p:sp>
        <p:nvSpPr>
          <p:cNvPr id="5" name="Text 2"/>
          <p:cNvSpPr/>
          <p:nvPr/>
        </p:nvSpPr>
        <p:spPr>
          <a:xfrm>
            <a:off x="847606" y="3693081"/>
            <a:ext cx="6373058" cy="796647"/>
          </a:xfrm>
          <a:prstGeom prst="rect">
            <a:avLst/>
          </a:prstGeom>
          <a:noFill/>
          <a:ln/>
        </p:spPr>
        <p:txBody>
          <a:bodyPr wrap="none" rtlCol="0" anchor="t"/>
          <a:lstStyle/>
          <a:p>
            <a:pPr marL="0" indent="0">
              <a:lnSpc>
                <a:spcPts val="6273"/>
              </a:lnSpc>
              <a:buNone/>
            </a:pPr>
            <a:r>
              <a:rPr lang="en-US" sz="5018" b="1" dirty="0">
                <a:solidFill>
                  <a:srgbClr val="1F1E1E"/>
                </a:solidFill>
                <a:latin typeface="Alexandria" pitchFamily="34" charset="0"/>
                <a:ea typeface="Alexandria" pitchFamily="34" charset="-122"/>
                <a:cs typeface="Alexandria" pitchFamily="34" charset="-120"/>
              </a:rPr>
              <a:t>Summary</a:t>
            </a:r>
            <a:endParaRPr lang="en-US" sz="5018" dirty="0"/>
          </a:p>
        </p:txBody>
      </p:sp>
      <p:sp>
        <p:nvSpPr>
          <p:cNvPr id="6" name="Text 3"/>
          <p:cNvSpPr/>
          <p:nvPr/>
        </p:nvSpPr>
        <p:spPr>
          <a:xfrm>
            <a:off x="847606" y="4852988"/>
            <a:ext cx="12935188" cy="2712006"/>
          </a:xfrm>
          <a:prstGeom prst="rect">
            <a:avLst/>
          </a:prstGeom>
          <a:noFill/>
          <a:ln/>
        </p:spPr>
        <p:txBody>
          <a:bodyPr wrap="square" rtlCol="0" anchor="t"/>
          <a:lstStyle/>
          <a:p>
            <a:pPr marL="0" indent="0">
              <a:lnSpc>
                <a:spcPts val="3051"/>
              </a:lnSpc>
              <a:buNone/>
            </a:pPr>
            <a:r>
              <a:rPr lang="en-US" sz="1907" dirty="0">
                <a:solidFill>
                  <a:srgbClr val="3B3535"/>
                </a:solidFill>
                <a:latin typeface="Sora" pitchFamily="34" charset="0"/>
                <a:ea typeface="Sora" pitchFamily="34" charset="-122"/>
                <a:cs typeface="Sora" pitchFamily="34" charset="-120"/>
              </a:rPr>
              <a:t>The presented security system offers a robust approach to enhance security by integrating advanced sensor technology with a powerful microcontroller. The system utilizes a combination of ultrasonic, IR, flame, and eye blink sensors to detect various threats and trigger alerts and actions accordingly. While the system has limitations, it provides significant advantages, making it an effective solution for safeguarding property and individuals. Future enhancements, such as wireless network integration and smart home integration, can further enhance the system's capabilities and provide a more seamless and comprehensive security solution.</a:t>
            </a:r>
            <a:endParaRPr lang="en-US" sz="1907" dirty="0"/>
          </a:p>
        </p:txBody>
      </p:sp>
      <p:pic>
        <p:nvPicPr>
          <p:cNvPr id="8" name="Picture 7">
            <a:extLst>
              <a:ext uri="{FF2B5EF4-FFF2-40B4-BE49-F238E27FC236}">
                <a16:creationId xmlns:a16="http://schemas.microsoft.com/office/drawing/2014/main" id="{C5AE6F68-37A6-C280-C0A4-AD389E32B9A5}"/>
              </a:ext>
            </a:extLst>
          </p:cNvPr>
          <p:cNvPicPr>
            <a:picLocks noChangeAspect="1"/>
          </p:cNvPicPr>
          <p:nvPr/>
        </p:nvPicPr>
        <p:blipFill>
          <a:blip r:embed="rId3"/>
          <a:stretch>
            <a:fillRect/>
          </a:stretch>
        </p:blipFill>
        <p:spPr>
          <a:xfrm>
            <a:off x="4147034" y="348574"/>
            <a:ext cx="6147259" cy="3766226"/>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7EEF9"/>
          </a:solidFill>
          <a:ln/>
        </p:spPr>
        <p:txBody>
          <a:bodyPr/>
          <a:lstStyle/>
          <a:p>
            <a:endParaRPr lang="en-IN"/>
          </a:p>
        </p:txBody>
      </p:sp>
      <p:sp>
        <p:nvSpPr>
          <p:cNvPr id="3" name="Shape 1"/>
          <p:cNvSpPr/>
          <p:nvPr/>
        </p:nvSpPr>
        <p:spPr>
          <a:xfrm>
            <a:off x="0" y="0"/>
            <a:ext cx="14630400" cy="8229600"/>
          </a:xfrm>
          <a:prstGeom prst="rect">
            <a:avLst/>
          </a:prstGeom>
          <a:solidFill>
            <a:srgbClr val="FFFAFA"/>
          </a:solidFill>
          <a:ln/>
        </p:spPr>
        <p:txBody>
          <a:bodyPr/>
          <a:lstStyle/>
          <a:p>
            <a:endParaRPr lang="en-IN" dirty="0"/>
          </a:p>
        </p:txBody>
      </p:sp>
      <p:sp>
        <p:nvSpPr>
          <p:cNvPr id="6" name="Text 2"/>
          <p:cNvSpPr/>
          <p:nvPr/>
        </p:nvSpPr>
        <p:spPr>
          <a:xfrm>
            <a:off x="604837" y="520898"/>
            <a:ext cx="4547830" cy="568523"/>
          </a:xfrm>
          <a:prstGeom prst="rect">
            <a:avLst/>
          </a:prstGeom>
          <a:noFill/>
          <a:ln/>
        </p:spPr>
        <p:txBody>
          <a:bodyPr wrap="none" rtlCol="0" anchor="t"/>
          <a:lstStyle/>
          <a:p>
            <a:pPr marL="0" indent="0">
              <a:lnSpc>
                <a:spcPts val="4476"/>
              </a:lnSpc>
              <a:buNone/>
            </a:pPr>
            <a:r>
              <a:rPr lang="en-US" sz="3581" b="1" dirty="0">
                <a:solidFill>
                  <a:srgbClr val="1F1E1E"/>
                </a:solidFill>
                <a:latin typeface="Alexandria" pitchFamily="34" charset="0"/>
                <a:ea typeface="Alexandria" pitchFamily="34" charset="-122"/>
                <a:cs typeface="Alexandria" pitchFamily="34" charset="-120"/>
              </a:rPr>
              <a:t>Aim and Objective</a:t>
            </a:r>
            <a:endParaRPr lang="en-US" sz="3581" dirty="0"/>
          </a:p>
        </p:txBody>
      </p:sp>
      <p:sp>
        <p:nvSpPr>
          <p:cNvPr id="7" name="Text 3"/>
          <p:cNvSpPr/>
          <p:nvPr/>
        </p:nvSpPr>
        <p:spPr>
          <a:xfrm>
            <a:off x="604837" y="1348621"/>
            <a:ext cx="7934325" cy="1382911"/>
          </a:xfrm>
          <a:prstGeom prst="rect">
            <a:avLst/>
          </a:prstGeom>
          <a:noFill/>
          <a:ln/>
        </p:spPr>
        <p:txBody>
          <a:bodyPr wrap="square" rtlCol="0" anchor="t"/>
          <a:lstStyle/>
          <a:p>
            <a:pPr marL="0" indent="0">
              <a:lnSpc>
                <a:spcPts val="2177"/>
              </a:lnSpc>
              <a:buNone/>
            </a:pPr>
            <a:r>
              <a:rPr lang="en-US" sz="1400" dirty="0">
                <a:solidFill>
                  <a:srgbClr val="3B3535"/>
                </a:solidFill>
                <a:ea typeface="Sora" pitchFamily="34" charset="-122"/>
                <a:cs typeface="Sora" pitchFamily="34" charset="-120"/>
              </a:rPr>
              <a:t>The primary aim of this system is to enhance security through the use of advanced sensor technology. The system aims to detect potential threats such as unauthorized entry, fire hazards, and human presence. The system's objective is to provide timely alerts and trigger appropriate actions, deterring potential intruders and ensuring the safety of individuals and property.</a:t>
            </a:r>
            <a:endParaRPr lang="en-US" sz="1400" dirty="0"/>
          </a:p>
        </p:txBody>
      </p:sp>
      <p:sp>
        <p:nvSpPr>
          <p:cNvPr id="8" name="Shape 4"/>
          <p:cNvSpPr/>
          <p:nvPr/>
        </p:nvSpPr>
        <p:spPr>
          <a:xfrm>
            <a:off x="604837" y="3120152"/>
            <a:ext cx="388739" cy="388739"/>
          </a:xfrm>
          <a:prstGeom prst="roundRect">
            <a:avLst>
              <a:gd name="adj" fmla="val 18672"/>
            </a:avLst>
          </a:prstGeom>
          <a:solidFill>
            <a:srgbClr val="D5DCF6"/>
          </a:solidFill>
          <a:ln w="7620">
            <a:solidFill>
              <a:srgbClr val="BBC2DC"/>
            </a:solidFill>
            <a:prstDash val="solid"/>
          </a:ln>
        </p:spPr>
        <p:txBody>
          <a:bodyPr/>
          <a:lstStyle/>
          <a:p>
            <a:endParaRPr lang="en-IN"/>
          </a:p>
        </p:txBody>
      </p:sp>
      <p:sp>
        <p:nvSpPr>
          <p:cNvPr id="9" name="Text 5"/>
          <p:cNvSpPr/>
          <p:nvPr/>
        </p:nvSpPr>
        <p:spPr>
          <a:xfrm>
            <a:off x="745569" y="3178016"/>
            <a:ext cx="107275" cy="272891"/>
          </a:xfrm>
          <a:prstGeom prst="rect">
            <a:avLst/>
          </a:prstGeom>
          <a:noFill/>
          <a:ln/>
        </p:spPr>
        <p:txBody>
          <a:bodyPr wrap="none" rtlCol="0" anchor="t"/>
          <a:lstStyle/>
          <a:p>
            <a:pPr marL="0" indent="0" algn="ctr">
              <a:lnSpc>
                <a:spcPts val="2149"/>
              </a:lnSpc>
              <a:buNone/>
            </a:pPr>
            <a:r>
              <a:rPr lang="en-US" sz="2149" b="1" dirty="0">
                <a:solidFill>
                  <a:srgbClr val="3B3535"/>
                </a:solidFill>
                <a:latin typeface="Alexandria" pitchFamily="34" charset="0"/>
                <a:ea typeface="Alexandria" pitchFamily="34" charset="-122"/>
                <a:cs typeface="Alexandria" pitchFamily="34" charset="-120"/>
              </a:rPr>
              <a:t>1</a:t>
            </a:r>
            <a:endParaRPr lang="en-US" sz="2149" dirty="0"/>
          </a:p>
        </p:txBody>
      </p:sp>
      <p:sp>
        <p:nvSpPr>
          <p:cNvPr id="10" name="Text 6"/>
          <p:cNvSpPr/>
          <p:nvPr/>
        </p:nvSpPr>
        <p:spPr>
          <a:xfrm>
            <a:off x="1166336" y="3120152"/>
            <a:ext cx="2273856" cy="284202"/>
          </a:xfrm>
          <a:prstGeom prst="rect">
            <a:avLst/>
          </a:prstGeom>
          <a:noFill/>
          <a:ln/>
        </p:spPr>
        <p:txBody>
          <a:bodyPr wrap="none" rtlCol="0" anchor="t"/>
          <a:lstStyle/>
          <a:p>
            <a:pPr marL="0" indent="0">
              <a:lnSpc>
                <a:spcPts val="2238"/>
              </a:lnSpc>
              <a:buNone/>
            </a:pPr>
            <a:r>
              <a:rPr lang="en-US" sz="1791" b="1" dirty="0">
                <a:solidFill>
                  <a:srgbClr val="3B3535"/>
                </a:solidFill>
                <a:latin typeface="Alexandria" pitchFamily="34" charset="0"/>
                <a:ea typeface="Alexandria" pitchFamily="34" charset="-122"/>
                <a:cs typeface="Alexandria" pitchFamily="34" charset="-120"/>
              </a:rPr>
              <a:t>Early Detection</a:t>
            </a:r>
            <a:endParaRPr lang="en-US" sz="1791" dirty="0"/>
          </a:p>
        </p:txBody>
      </p:sp>
      <p:sp>
        <p:nvSpPr>
          <p:cNvPr id="11" name="Text 7"/>
          <p:cNvSpPr/>
          <p:nvPr/>
        </p:nvSpPr>
        <p:spPr>
          <a:xfrm>
            <a:off x="1166336" y="3507938"/>
            <a:ext cx="7372826" cy="553164"/>
          </a:xfrm>
          <a:prstGeom prst="rect">
            <a:avLst/>
          </a:prstGeom>
          <a:noFill/>
          <a:ln/>
        </p:spPr>
        <p:txBody>
          <a:bodyPr wrap="square" rtlCol="0" anchor="t"/>
          <a:lstStyle/>
          <a:p>
            <a:pPr marL="0" indent="0">
              <a:lnSpc>
                <a:spcPts val="2177"/>
              </a:lnSpc>
              <a:buNone/>
            </a:pPr>
            <a:r>
              <a:rPr lang="en-US" sz="1361" dirty="0">
                <a:solidFill>
                  <a:srgbClr val="3B3535"/>
                </a:solidFill>
                <a:latin typeface="Sora" pitchFamily="34" charset="0"/>
                <a:ea typeface="Sora" pitchFamily="34" charset="-122"/>
                <a:cs typeface="Sora" pitchFamily="34" charset="-120"/>
              </a:rPr>
              <a:t>Utilizing sensors to detect potential threats, including unauthorized entry, fire hazards, and human               presence.</a:t>
            </a:r>
            <a:endParaRPr lang="en-US" sz="1361" dirty="0"/>
          </a:p>
        </p:txBody>
      </p:sp>
      <p:sp>
        <p:nvSpPr>
          <p:cNvPr id="12" name="Shape 8"/>
          <p:cNvSpPr/>
          <p:nvPr/>
        </p:nvSpPr>
        <p:spPr>
          <a:xfrm>
            <a:off x="604837" y="4428173"/>
            <a:ext cx="388739" cy="388739"/>
          </a:xfrm>
          <a:prstGeom prst="roundRect">
            <a:avLst>
              <a:gd name="adj" fmla="val 18672"/>
            </a:avLst>
          </a:prstGeom>
          <a:solidFill>
            <a:srgbClr val="D5DCF6"/>
          </a:solidFill>
          <a:ln w="7620">
            <a:solidFill>
              <a:srgbClr val="BBC2DC"/>
            </a:solidFill>
            <a:prstDash val="solid"/>
          </a:ln>
        </p:spPr>
        <p:txBody>
          <a:bodyPr/>
          <a:lstStyle/>
          <a:p>
            <a:endParaRPr lang="en-IN"/>
          </a:p>
        </p:txBody>
      </p:sp>
      <p:sp>
        <p:nvSpPr>
          <p:cNvPr id="13" name="Text 9"/>
          <p:cNvSpPr/>
          <p:nvPr/>
        </p:nvSpPr>
        <p:spPr>
          <a:xfrm>
            <a:off x="717709" y="4486037"/>
            <a:ext cx="162878" cy="272891"/>
          </a:xfrm>
          <a:prstGeom prst="rect">
            <a:avLst/>
          </a:prstGeom>
          <a:noFill/>
          <a:ln/>
        </p:spPr>
        <p:txBody>
          <a:bodyPr wrap="none" rtlCol="0" anchor="t"/>
          <a:lstStyle/>
          <a:p>
            <a:pPr marL="0" indent="0" algn="ctr">
              <a:lnSpc>
                <a:spcPts val="2149"/>
              </a:lnSpc>
              <a:buNone/>
            </a:pPr>
            <a:r>
              <a:rPr lang="en-US" sz="2149" b="1" dirty="0">
                <a:solidFill>
                  <a:srgbClr val="3B3535"/>
                </a:solidFill>
                <a:latin typeface="Alexandria" pitchFamily="34" charset="0"/>
                <a:ea typeface="Alexandria" pitchFamily="34" charset="-122"/>
                <a:cs typeface="Alexandria" pitchFamily="34" charset="-120"/>
              </a:rPr>
              <a:t>2</a:t>
            </a:r>
            <a:endParaRPr lang="en-US" sz="2149" dirty="0"/>
          </a:p>
        </p:txBody>
      </p:sp>
      <p:sp>
        <p:nvSpPr>
          <p:cNvPr id="14" name="Text 10"/>
          <p:cNvSpPr/>
          <p:nvPr/>
        </p:nvSpPr>
        <p:spPr>
          <a:xfrm>
            <a:off x="1166336" y="4428173"/>
            <a:ext cx="2273856" cy="284202"/>
          </a:xfrm>
          <a:prstGeom prst="rect">
            <a:avLst/>
          </a:prstGeom>
          <a:noFill/>
          <a:ln/>
        </p:spPr>
        <p:txBody>
          <a:bodyPr wrap="none" rtlCol="0" anchor="t"/>
          <a:lstStyle/>
          <a:p>
            <a:pPr marL="0" indent="0">
              <a:lnSpc>
                <a:spcPts val="2238"/>
              </a:lnSpc>
              <a:buNone/>
            </a:pPr>
            <a:r>
              <a:rPr lang="en-US" sz="1791" b="1" dirty="0">
                <a:solidFill>
                  <a:srgbClr val="3B3535"/>
                </a:solidFill>
                <a:latin typeface="Alexandria" pitchFamily="34" charset="0"/>
                <a:ea typeface="Alexandria" pitchFamily="34" charset="-122"/>
                <a:cs typeface="Alexandria" pitchFamily="34" charset="-120"/>
              </a:rPr>
              <a:t>Alerts &amp; Responses</a:t>
            </a:r>
            <a:endParaRPr lang="en-US" sz="1791" dirty="0"/>
          </a:p>
        </p:txBody>
      </p:sp>
      <p:sp>
        <p:nvSpPr>
          <p:cNvPr id="15" name="Text 11"/>
          <p:cNvSpPr/>
          <p:nvPr/>
        </p:nvSpPr>
        <p:spPr>
          <a:xfrm>
            <a:off x="1166336" y="4815959"/>
            <a:ext cx="7372826" cy="553164"/>
          </a:xfrm>
          <a:prstGeom prst="rect">
            <a:avLst/>
          </a:prstGeom>
          <a:noFill/>
          <a:ln/>
        </p:spPr>
        <p:txBody>
          <a:bodyPr wrap="square" rtlCol="0" anchor="t"/>
          <a:lstStyle/>
          <a:p>
            <a:pPr marL="0" indent="0">
              <a:lnSpc>
                <a:spcPts val="2177"/>
              </a:lnSpc>
              <a:buNone/>
            </a:pPr>
            <a:r>
              <a:rPr lang="en-US" sz="1361" dirty="0">
                <a:solidFill>
                  <a:srgbClr val="3B3535"/>
                </a:solidFill>
                <a:latin typeface="Sora" pitchFamily="34" charset="0"/>
                <a:ea typeface="Sora" pitchFamily="34" charset="-122"/>
                <a:cs typeface="Sora" pitchFamily="34" charset="-120"/>
              </a:rPr>
              <a:t>Triggering alerts and appropriate actions to deter potential intruders and ensure safety.</a:t>
            </a:r>
            <a:endParaRPr lang="en-US" sz="1361" dirty="0"/>
          </a:p>
        </p:txBody>
      </p:sp>
      <p:sp>
        <p:nvSpPr>
          <p:cNvPr id="16" name="Shape 12"/>
          <p:cNvSpPr/>
          <p:nvPr/>
        </p:nvSpPr>
        <p:spPr>
          <a:xfrm>
            <a:off x="604837" y="5736193"/>
            <a:ext cx="388739" cy="388739"/>
          </a:xfrm>
          <a:prstGeom prst="roundRect">
            <a:avLst>
              <a:gd name="adj" fmla="val 18672"/>
            </a:avLst>
          </a:prstGeom>
          <a:solidFill>
            <a:srgbClr val="D5DCF6"/>
          </a:solidFill>
          <a:ln w="7620">
            <a:solidFill>
              <a:srgbClr val="BBC2DC"/>
            </a:solidFill>
            <a:prstDash val="solid"/>
          </a:ln>
        </p:spPr>
        <p:txBody>
          <a:bodyPr/>
          <a:lstStyle/>
          <a:p>
            <a:endParaRPr lang="en-IN"/>
          </a:p>
        </p:txBody>
      </p:sp>
      <p:sp>
        <p:nvSpPr>
          <p:cNvPr id="17" name="Text 13"/>
          <p:cNvSpPr/>
          <p:nvPr/>
        </p:nvSpPr>
        <p:spPr>
          <a:xfrm>
            <a:off x="717590" y="5794058"/>
            <a:ext cx="163235" cy="272891"/>
          </a:xfrm>
          <a:prstGeom prst="rect">
            <a:avLst/>
          </a:prstGeom>
          <a:noFill/>
          <a:ln/>
        </p:spPr>
        <p:txBody>
          <a:bodyPr wrap="none" rtlCol="0" anchor="t"/>
          <a:lstStyle/>
          <a:p>
            <a:pPr marL="0" indent="0" algn="ctr">
              <a:lnSpc>
                <a:spcPts val="2149"/>
              </a:lnSpc>
              <a:buNone/>
            </a:pPr>
            <a:r>
              <a:rPr lang="en-US" sz="2149" b="1" dirty="0">
                <a:solidFill>
                  <a:srgbClr val="3B3535"/>
                </a:solidFill>
                <a:latin typeface="Alexandria" pitchFamily="34" charset="0"/>
                <a:ea typeface="Alexandria" pitchFamily="34" charset="-122"/>
                <a:cs typeface="Alexandria" pitchFamily="34" charset="-120"/>
              </a:rPr>
              <a:t>3</a:t>
            </a:r>
            <a:endParaRPr lang="en-US" sz="2149" dirty="0"/>
          </a:p>
        </p:txBody>
      </p:sp>
      <p:sp>
        <p:nvSpPr>
          <p:cNvPr id="18" name="Text 14"/>
          <p:cNvSpPr/>
          <p:nvPr/>
        </p:nvSpPr>
        <p:spPr>
          <a:xfrm>
            <a:off x="1166336" y="5736193"/>
            <a:ext cx="2273856" cy="284202"/>
          </a:xfrm>
          <a:prstGeom prst="rect">
            <a:avLst/>
          </a:prstGeom>
          <a:noFill/>
          <a:ln/>
        </p:spPr>
        <p:txBody>
          <a:bodyPr wrap="none" rtlCol="0" anchor="t"/>
          <a:lstStyle/>
          <a:p>
            <a:pPr marL="0" indent="0">
              <a:lnSpc>
                <a:spcPts val="2238"/>
              </a:lnSpc>
              <a:buNone/>
            </a:pPr>
            <a:r>
              <a:rPr lang="en-US" sz="1791" b="1" dirty="0">
                <a:solidFill>
                  <a:srgbClr val="3B3535"/>
                </a:solidFill>
                <a:latin typeface="Alexandria" pitchFamily="34" charset="0"/>
                <a:ea typeface="Alexandria" pitchFamily="34" charset="-122"/>
                <a:cs typeface="Alexandria" pitchFamily="34" charset="-120"/>
              </a:rPr>
              <a:t>Enhanced Security</a:t>
            </a:r>
            <a:endParaRPr lang="en-US" sz="1791" dirty="0"/>
          </a:p>
        </p:txBody>
      </p:sp>
      <p:sp>
        <p:nvSpPr>
          <p:cNvPr id="19" name="Text 15"/>
          <p:cNvSpPr/>
          <p:nvPr/>
        </p:nvSpPr>
        <p:spPr>
          <a:xfrm>
            <a:off x="1166336" y="6123980"/>
            <a:ext cx="7372826" cy="276582"/>
          </a:xfrm>
          <a:prstGeom prst="rect">
            <a:avLst/>
          </a:prstGeom>
          <a:noFill/>
          <a:ln/>
        </p:spPr>
        <p:txBody>
          <a:bodyPr wrap="none" rtlCol="0" anchor="t"/>
          <a:lstStyle/>
          <a:p>
            <a:pPr marL="0" indent="0">
              <a:lnSpc>
                <a:spcPts val="2177"/>
              </a:lnSpc>
              <a:buNone/>
            </a:pPr>
            <a:r>
              <a:rPr lang="en-US" sz="1361" dirty="0">
                <a:solidFill>
                  <a:srgbClr val="3B3535"/>
                </a:solidFill>
                <a:latin typeface="Sora" pitchFamily="34" charset="0"/>
                <a:ea typeface="Sora" pitchFamily="34" charset="-122"/>
                <a:cs typeface="Sora" pitchFamily="34" charset="-120"/>
              </a:rPr>
              <a:t>Providing a reliable and efficient solution for safeguarding property and individuals.</a:t>
            </a:r>
            <a:endParaRPr lang="en-US" sz="1361" dirty="0"/>
          </a:p>
        </p:txBody>
      </p:sp>
      <p:sp>
        <p:nvSpPr>
          <p:cNvPr id="20" name="Shape 16"/>
          <p:cNvSpPr/>
          <p:nvPr/>
        </p:nvSpPr>
        <p:spPr>
          <a:xfrm>
            <a:off x="604837" y="6767632"/>
            <a:ext cx="388739" cy="388739"/>
          </a:xfrm>
          <a:prstGeom prst="roundRect">
            <a:avLst>
              <a:gd name="adj" fmla="val 18672"/>
            </a:avLst>
          </a:prstGeom>
          <a:solidFill>
            <a:srgbClr val="D5DCF6"/>
          </a:solidFill>
          <a:ln w="7620">
            <a:solidFill>
              <a:srgbClr val="BBC2DC"/>
            </a:solidFill>
            <a:prstDash val="solid"/>
          </a:ln>
        </p:spPr>
        <p:txBody>
          <a:bodyPr/>
          <a:lstStyle/>
          <a:p>
            <a:endParaRPr lang="en-IN"/>
          </a:p>
        </p:txBody>
      </p:sp>
      <p:sp>
        <p:nvSpPr>
          <p:cNvPr id="21" name="Text 17"/>
          <p:cNvSpPr/>
          <p:nvPr/>
        </p:nvSpPr>
        <p:spPr>
          <a:xfrm>
            <a:off x="716875" y="6825496"/>
            <a:ext cx="164544" cy="272891"/>
          </a:xfrm>
          <a:prstGeom prst="rect">
            <a:avLst/>
          </a:prstGeom>
          <a:noFill/>
          <a:ln/>
        </p:spPr>
        <p:txBody>
          <a:bodyPr wrap="none" rtlCol="0" anchor="t"/>
          <a:lstStyle/>
          <a:p>
            <a:pPr marL="0" indent="0" algn="ctr">
              <a:lnSpc>
                <a:spcPts val="2149"/>
              </a:lnSpc>
              <a:buNone/>
            </a:pPr>
            <a:r>
              <a:rPr lang="en-US" sz="2149" b="1" dirty="0">
                <a:solidFill>
                  <a:srgbClr val="3B3535"/>
                </a:solidFill>
                <a:latin typeface="Alexandria" pitchFamily="34" charset="0"/>
                <a:ea typeface="Alexandria" pitchFamily="34" charset="-122"/>
                <a:cs typeface="Alexandria" pitchFamily="34" charset="-120"/>
              </a:rPr>
              <a:t>4</a:t>
            </a:r>
            <a:endParaRPr lang="en-US" sz="2149" dirty="0"/>
          </a:p>
        </p:txBody>
      </p:sp>
      <p:sp>
        <p:nvSpPr>
          <p:cNvPr id="22" name="Text 18"/>
          <p:cNvSpPr/>
          <p:nvPr/>
        </p:nvSpPr>
        <p:spPr>
          <a:xfrm>
            <a:off x="1166336" y="6767632"/>
            <a:ext cx="2273856" cy="284202"/>
          </a:xfrm>
          <a:prstGeom prst="rect">
            <a:avLst/>
          </a:prstGeom>
          <a:noFill/>
          <a:ln/>
        </p:spPr>
        <p:txBody>
          <a:bodyPr wrap="none" rtlCol="0" anchor="t"/>
          <a:lstStyle/>
          <a:p>
            <a:pPr marL="0" indent="0">
              <a:lnSpc>
                <a:spcPts val="2238"/>
              </a:lnSpc>
              <a:buNone/>
            </a:pPr>
            <a:r>
              <a:rPr lang="en-US" sz="1791" b="1" dirty="0">
                <a:solidFill>
                  <a:srgbClr val="3B3535"/>
                </a:solidFill>
                <a:latin typeface="Alexandria" pitchFamily="34" charset="0"/>
                <a:ea typeface="Alexandria" pitchFamily="34" charset="-122"/>
                <a:cs typeface="Alexandria" pitchFamily="34" charset="-120"/>
              </a:rPr>
              <a:t>Remote Monitoring</a:t>
            </a:r>
            <a:endParaRPr lang="en-US" sz="1791" dirty="0"/>
          </a:p>
        </p:txBody>
      </p:sp>
      <p:sp>
        <p:nvSpPr>
          <p:cNvPr id="23" name="Text 19"/>
          <p:cNvSpPr/>
          <p:nvPr/>
        </p:nvSpPr>
        <p:spPr>
          <a:xfrm>
            <a:off x="1166336" y="7155418"/>
            <a:ext cx="7372826" cy="553164"/>
          </a:xfrm>
          <a:prstGeom prst="rect">
            <a:avLst/>
          </a:prstGeom>
          <a:noFill/>
          <a:ln/>
        </p:spPr>
        <p:txBody>
          <a:bodyPr wrap="square" rtlCol="0" anchor="t"/>
          <a:lstStyle/>
          <a:p>
            <a:pPr marL="0" indent="0">
              <a:lnSpc>
                <a:spcPts val="2177"/>
              </a:lnSpc>
              <a:buNone/>
            </a:pPr>
            <a:r>
              <a:rPr lang="en-US" sz="1361" dirty="0">
                <a:solidFill>
                  <a:srgbClr val="3B3535"/>
                </a:solidFill>
                <a:latin typeface="Sora" pitchFamily="34" charset="0"/>
                <a:ea typeface="Sora" pitchFamily="34" charset="-122"/>
                <a:cs typeface="Sora" pitchFamily="34" charset="-120"/>
              </a:rPr>
              <a:t>Integrating with a network to enable remote monitoring and control, enhancing situational awareness.</a:t>
            </a:r>
            <a:endParaRPr lang="en-US" sz="1361" dirty="0"/>
          </a:p>
        </p:txBody>
      </p:sp>
      <p:pic>
        <p:nvPicPr>
          <p:cNvPr id="28" name="Picture 27" descr="A screenshot of a device with a diagram of a house&#10;&#10;Description automatically generated">
            <a:extLst>
              <a:ext uri="{FF2B5EF4-FFF2-40B4-BE49-F238E27FC236}">
                <a16:creationId xmlns:a16="http://schemas.microsoft.com/office/drawing/2014/main" id="{D4C37161-918E-C1B1-3A33-E8C67E6D204A}"/>
              </a:ext>
            </a:extLst>
          </p:cNvPr>
          <p:cNvPicPr>
            <a:picLocks noChangeAspect="1"/>
          </p:cNvPicPr>
          <p:nvPr/>
        </p:nvPicPr>
        <p:blipFill rotWithShape="1">
          <a:blip r:embed="rId3"/>
          <a:srcRect r="30282"/>
          <a:stretch/>
        </p:blipFill>
        <p:spPr>
          <a:xfrm>
            <a:off x="8305113" y="2325670"/>
            <a:ext cx="6247271" cy="4704377"/>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7EEF9"/>
          </a:solidFill>
          <a:ln/>
        </p:spPr>
        <p:txBody>
          <a:bodyPr/>
          <a:lstStyle/>
          <a:p>
            <a:endParaRPr lang="en-IN"/>
          </a:p>
        </p:txBody>
      </p:sp>
      <p:sp>
        <p:nvSpPr>
          <p:cNvPr id="3" name="Shape 1"/>
          <p:cNvSpPr/>
          <p:nvPr/>
        </p:nvSpPr>
        <p:spPr>
          <a:xfrm>
            <a:off x="0" y="0"/>
            <a:ext cx="14630400" cy="8229600"/>
          </a:xfrm>
          <a:prstGeom prst="rect">
            <a:avLst/>
          </a:prstGeom>
          <a:solidFill>
            <a:srgbClr val="FFFAFA"/>
          </a:solidFill>
          <a:ln/>
        </p:spPr>
        <p:txBody>
          <a:bodyPr/>
          <a:lstStyle/>
          <a:p>
            <a:endParaRPr lang="en-IN"/>
          </a:p>
        </p:txBody>
      </p:sp>
      <p:sp>
        <p:nvSpPr>
          <p:cNvPr id="4" name="Text 2"/>
          <p:cNvSpPr/>
          <p:nvPr/>
        </p:nvSpPr>
        <p:spPr>
          <a:xfrm>
            <a:off x="864037" y="873323"/>
            <a:ext cx="7449741" cy="812125"/>
          </a:xfrm>
          <a:prstGeom prst="rect">
            <a:avLst/>
          </a:prstGeom>
          <a:noFill/>
          <a:ln/>
        </p:spPr>
        <p:txBody>
          <a:bodyPr wrap="none" rtlCol="0" anchor="t"/>
          <a:lstStyle/>
          <a:p>
            <a:pPr marL="0" indent="0">
              <a:lnSpc>
                <a:spcPts val="6395"/>
              </a:lnSpc>
              <a:buNone/>
            </a:pPr>
            <a:r>
              <a:rPr lang="en-US" sz="5116" b="1" dirty="0">
                <a:solidFill>
                  <a:srgbClr val="1F1E1E"/>
                </a:solidFill>
                <a:latin typeface="Alexandria" pitchFamily="34" charset="0"/>
                <a:ea typeface="Alexandria" pitchFamily="34" charset="-122"/>
                <a:cs typeface="Alexandria" pitchFamily="34" charset="-120"/>
              </a:rPr>
              <a:t>Required Components</a:t>
            </a:r>
            <a:endParaRPr lang="en-US" sz="5116" dirty="0"/>
          </a:p>
        </p:txBody>
      </p:sp>
      <p:sp>
        <p:nvSpPr>
          <p:cNvPr id="5" name="Text 3"/>
          <p:cNvSpPr/>
          <p:nvPr/>
        </p:nvSpPr>
        <p:spPr>
          <a:xfrm>
            <a:off x="864037" y="2179201"/>
            <a:ext cx="12902327" cy="1580198"/>
          </a:xfrm>
          <a:prstGeom prst="rect">
            <a:avLst/>
          </a:prstGeom>
          <a:noFill/>
          <a:ln/>
        </p:spPr>
        <p:txBody>
          <a:bodyPr wrap="square" rtlCol="0" anchor="t"/>
          <a:lstStyle/>
          <a:p>
            <a:pPr marL="0" indent="0">
              <a:lnSpc>
                <a:spcPts val="3110"/>
              </a:lnSpc>
              <a:buNone/>
            </a:pPr>
            <a:r>
              <a:rPr lang="en-US" sz="1944" dirty="0">
                <a:solidFill>
                  <a:srgbClr val="3B3535"/>
                </a:solidFill>
                <a:latin typeface="Sora" pitchFamily="34" charset="0"/>
                <a:ea typeface="Sora" pitchFamily="34" charset="-122"/>
                <a:cs typeface="Sora" pitchFamily="34" charset="-120"/>
              </a:rPr>
              <a:t>The system incorporates various components, each with a specific role in detecting threats and triggering appropriate responses. The core components include the NodeMCU ESP8266 microcontroller, ultrasonic sensor, IR sensor, flame sensor, eye blink sensor, servo motor, buzzer, and jumper wires. These components are carefully selected to ensure reliable and efficient system operation.</a:t>
            </a:r>
            <a:endParaRPr lang="en-US" sz="1944" dirty="0"/>
          </a:p>
        </p:txBody>
      </p:sp>
      <p:sp>
        <p:nvSpPr>
          <p:cNvPr id="6" name="Text 4"/>
          <p:cNvSpPr/>
          <p:nvPr/>
        </p:nvSpPr>
        <p:spPr>
          <a:xfrm>
            <a:off x="864037" y="4283869"/>
            <a:ext cx="3248501" cy="406003"/>
          </a:xfrm>
          <a:prstGeom prst="rect">
            <a:avLst/>
          </a:prstGeom>
          <a:noFill/>
          <a:ln/>
        </p:spPr>
        <p:txBody>
          <a:bodyPr wrap="none" rtlCol="0" anchor="t"/>
          <a:lstStyle/>
          <a:p>
            <a:pPr marL="0" indent="0">
              <a:lnSpc>
                <a:spcPts val="3197"/>
              </a:lnSpc>
              <a:buNone/>
            </a:pPr>
            <a:r>
              <a:rPr lang="en-US" sz="2558" b="1" dirty="0">
                <a:solidFill>
                  <a:srgbClr val="1F1E1E"/>
                </a:solidFill>
                <a:latin typeface="Alexandria" pitchFamily="34" charset="0"/>
                <a:ea typeface="Alexandria" pitchFamily="34" charset="-122"/>
                <a:cs typeface="Alexandria" pitchFamily="34" charset="-120"/>
              </a:rPr>
              <a:t>Microcontroller</a:t>
            </a:r>
            <a:endParaRPr lang="en-US" sz="2558" dirty="0"/>
          </a:p>
        </p:txBody>
      </p:sp>
      <p:sp>
        <p:nvSpPr>
          <p:cNvPr id="7" name="Text 5"/>
          <p:cNvSpPr/>
          <p:nvPr/>
        </p:nvSpPr>
        <p:spPr>
          <a:xfrm>
            <a:off x="864037" y="4936688"/>
            <a:ext cx="3898821" cy="395049"/>
          </a:xfrm>
          <a:prstGeom prst="rect">
            <a:avLst/>
          </a:prstGeom>
          <a:noFill/>
          <a:ln/>
        </p:spPr>
        <p:txBody>
          <a:bodyPr wrap="none" rtlCol="0" anchor="t"/>
          <a:lstStyle/>
          <a:p>
            <a:pPr marL="0" indent="0">
              <a:lnSpc>
                <a:spcPts val="3110"/>
              </a:lnSpc>
              <a:buNone/>
            </a:pPr>
            <a:r>
              <a:rPr lang="en-US" sz="1944" dirty="0">
                <a:solidFill>
                  <a:srgbClr val="3B3535"/>
                </a:solidFill>
                <a:latin typeface="Sora" pitchFamily="34" charset="0"/>
                <a:ea typeface="Sora" pitchFamily="34" charset="-122"/>
                <a:cs typeface="Sora" pitchFamily="34" charset="-120"/>
              </a:rPr>
              <a:t>NodeMCU ESP8266</a:t>
            </a:r>
            <a:endParaRPr lang="en-US" sz="1944" dirty="0"/>
          </a:p>
        </p:txBody>
      </p:sp>
      <p:sp>
        <p:nvSpPr>
          <p:cNvPr id="8" name="Text 6"/>
          <p:cNvSpPr/>
          <p:nvPr/>
        </p:nvSpPr>
        <p:spPr>
          <a:xfrm>
            <a:off x="864037" y="5553908"/>
            <a:ext cx="3898821" cy="1580198"/>
          </a:xfrm>
          <a:prstGeom prst="rect">
            <a:avLst/>
          </a:prstGeom>
          <a:noFill/>
          <a:ln/>
        </p:spPr>
        <p:txBody>
          <a:bodyPr wrap="square" rtlCol="0" anchor="t"/>
          <a:lstStyle/>
          <a:p>
            <a:pPr marL="0" indent="0">
              <a:lnSpc>
                <a:spcPts val="3110"/>
              </a:lnSpc>
              <a:buNone/>
            </a:pPr>
            <a:r>
              <a:rPr lang="en-US" sz="1944" dirty="0">
                <a:solidFill>
                  <a:srgbClr val="3B3535"/>
                </a:solidFill>
                <a:latin typeface="Sora" pitchFamily="34" charset="0"/>
                <a:ea typeface="Sora" pitchFamily="34" charset="-122"/>
                <a:cs typeface="Sora" pitchFamily="34" charset="-120"/>
              </a:rPr>
              <a:t>Processes sensor data, controls outputs, and communicates with other systems.</a:t>
            </a:r>
            <a:endParaRPr lang="en-US" sz="1944" dirty="0"/>
          </a:p>
        </p:txBody>
      </p:sp>
      <p:sp>
        <p:nvSpPr>
          <p:cNvPr id="9" name="Text 7"/>
          <p:cNvSpPr/>
          <p:nvPr/>
        </p:nvSpPr>
        <p:spPr>
          <a:xfrm>
            <a:off x="5372695" y="4283869"/>
            <a:ext cx="3248501" cy="406003"/>
          </a:xfrm>
          <a:prstGeom prst="rect">
            <a:avLst/>
          </a:prstGeom>
          <a:noFill/>
          <a:ln/>
        </p:spPr>
        <p:txBody>
          <a:bodyPr wrap="none" rtlCol="0" anchor="t"/>
          <a:lstStyle/>
          <a:p>
            <a:pPr marL="0" indent="0">
              <a:lnSpc>
                <a:spcPts val="3197"/>
              </a:lnSpc>
              <a:buNone/>
            </a:pPr>
            <a:r>
              <a:rPr lang="en-US" sz="2558" b="1" dirty="0">
                <a:solidFill>
                  <a:srgbClr val="1F1E1E"/>
                </a:solidFill>
                <a:latin typeface="Alexandria" pitchFamily="34" charset="0"/>
                <a:ea typeface="Alexandria" pitchFamily="34" charset="-122"/>
                <a:cs typeface="Alexandria" pitchFamily="34" charset="-120"/>
              </a:rPr>
              <a:t>Sensors</a:t>
            </a:r>
            <a:endParaRPr lang="en-US" sz="2558" dirty="0"/>
          </a:p>
        </p:txBody>
      </p:sp>
      <p:sp>
        <p:nvSpPr>
          <p:cNvPr id="10" name="Text 8"/>
          <p:cNvSpPr/>
          <p:nvPr/>
        </p:nvSpPr>
        <p:spPr>
          <a:xfrm>
            <a:off x="5372695" y="4936688"/>
            <a:ext cx="3898821" cy="790099"/>
          </a:xfrm>
          <a:prstGeom prst="rect">
            <a:avLst/>
          </a:prstGeom>
          <a:noFill/>
          <a:ln/>
        </p:spPr>
        <p:txBody>
          <a:bodyPr wrap="square" rtlCol="0" anchor="t"/>
          <a:lstStyle/>
          <a:p>
            <a:pPr marL="0" indent="0">
              <a:lnSpc>
                <a:spcPts val="3110"/>
              </a:lnSpc>
              <a:buNone/>
            </a:pPr>
            <a:r>
              <a:rPr lang="en-US" sz="1944" dirty="0">
                <a:solidFill>
                  <a:srgbClr val="3B3535"/>
                </a:solidFill>
                <a:latin typeface="Sora" pitchFamily="34" charset="0"/>
                <a:ea typeface="Sora" pitchFamily="34" charset="-122"/>
                <a:cs typeface="Sora" pitchFamily="34" charset="-120"/>
              </a:rPr>
              <a:t>Ultrasonic sensor, IR sensor, Flame sensor, Eye blink sensor</a:t>
            </a:r>
            <a:endParaRPr lang="en-US" sz="1944" dirty="0"/>
          </a:p>
        </p:txBody>
      </p:sp>
      <p:sp>
        <p:nvSpPr>
          <p:cNvPr id="11" name="Text 9"/>
          <p:cNvSpPr/>
          <p:nvPr/>
        </p:nvSpPr>
        <p:spPr>
          <a:xfrm>
            <a:off x="5372695" y="5948958"/>
            <a:ext cx="3898821" cy="1185148"/>
          </a:xfrm>
          <a:prstGeom prst="rect">
            <a:avLst/>
          </a:prstGeom>
          <a:noFill/>
          <a:ln/>
        </p:spPr>
        <p:txBody>
          <a:bodyPr wrap="square" rtlCol="0" anchor="t"/>
          <a:lstStyle/>
          <a:p>
            <a:pPr marL="0" indent="0">
              <a:lnSpc>
                <a:spcPts val="3110"/>
              </a:lnSpc>
              <a:buNone/>
            </a:pPr>
            <a:r>
              <a:rPr lang="en-US" sz="1944" dirty="0">
                <a:solidFill>
                  <a:srgbClr val="3B3535"/>
                </a:solidFill>
                <a:latin typeface="Sora" pitchFamily="34" charset="0"/>
                <a:ea typeface="Sora" pitchFamily="34" charset="-122"/>
                <a:cs typeface="Sora" pitchFamily="34" charset="-120"/>
              </a:rPr>
              <a:t>Detect various threats and provide input signals to the microcontroller.</a:t>
            </a:r>
            <a:endParaRPr lang="en-US" sz="1944" dirty="0"/>
          </a:p>
        </p:txBody>
      </p:sp>
      <p:sp>
        <p:nvSpPr>
          <p:cNvPr id="12" name="Text 10"/>
          <p:cNvSpPr/>
          <p:nvPr/>
        </p:nvSpPr>
        <p:spPr>
          <a:xfrm>
            <a:off x="9881354" y="4283869"/>
            <a:ext cx="3248501" cy="406003"/>
          </a:xfrm>
          <a:prstGeom prst="rect">
            <a:avLst/>
          </a:prstGeom>
          <a:noFill/>
          <a:ln/>
        </p:spPr>
        <p:txBody>
          <a:bodyPr wrap="none" rtlCol="0" anchor="t"/>
          <a:lstStyle/>
          <a:p>
            <a:pPr marL="0" indent="0">
              <a:lnSpc>
                <a:spcPts val="3197"/>
              </a:lnSpc>
              <a:buNone/>
            </a:pPr>
            <a:r>
              <a:rPr lang="en-US" sz="2558" b="1" dirty="0">
                <a:solidFill>
                  <a:srgbClr val="1F1E1E"/>
                </a:solidFill>
                <a:latin typeface="Alexandria" pitchFamily="34" charset="0"/>
                <a:ea typeface="Alexandria" pitchFamily="34" charset="-122"/>
                <a:cs typeface="Alexandria" pitchFamily="34" charset="-120"/>
              </a:rPr>
              <a:t>Actuators</a:t>
            </a:r>
            <a:endParaRPr lang="en-US" sz="2558" dirty="0"/>
          </a:p>
        </p:txBody>
      </p:sp>
      <p:sp>
        <p:nvSpPr>
          <p:cNvPr id="13" name="Text 11"/>
          <p:cNvSpPr/>
          <p:nvPr/>
        </p:nvSpPr>
        <p:spPr>
          <a:xfrm>
            <a:off x="9881354" y="4936688"/>
            <a:ext cx="3898821" cy="395049"/>
          </a:xfrm>
          <a:prstGeom prst="rect">
            <a:avLst/>
          </a:prstGeom>
          <a:noFill/>
          <a:ln/>
        </p:spPr>
        <p:txBody>
          <a:bodyPr wrap="none" rtlCol="0" anchor="t"/>
          <a:lstStyle/>
          <a:p>
            <a:pPr marL="0" indent="0">
              <a:lnSpc>
                <a:spcPts val="3110"/>
              </a:lnSpc>
              <a:buNone/>
            </a:pPr>
            <a:r>
              <a:rPr lang="en-US" sz="1944" dirty="0">
                <a:solidFill>
                  <a:srgbClr val="3B3535"/>
                </a:solidFill>
                <a:latin typeface="Sora" pitchFamily="34" charset="0"/>
                <a:ea typeface="Sora" pitchFamily="34" charset="-122"/>
                <a:cs typeface="Sora" pitchFamily="34" charset="-120"/>
              </a:rPr>
              <a:t>Servo motor, Buzzer</a:t>
            </a:r>
            <a:endParaRPr lang="en-US" sz="1944" dirty="0"/>
          </a:p>
        </p:txBody>
      </p:sp>
      <p:sp>
        <p:nvSpPr>
          <p:cNvPr id="14" name="Text 12"/>
          <p:cNvSpPr/>
          <p:nvPr/>
        </p:nvSpPr>
        <p:spPr>
          <a:xfrm>
            <a:off x="9881354" y="5553908"/>
            <a:ext cx="3898821" cy="1580198"/>
          </a:xfrm>
          <a:prstGeom prst="rect">
            <a:avLst/>
          </a:prstGeom>
          <a:noFill/>
          <a:ln/>
        </p:spPr>
        <p:txBody>
          <a:bodyPr wrap="square" rtlCol="0" anchor="t"/>
          <a:lstStyle/>
          <a:p>
            <a:pPr marL="0" indent="0">
              <a:lnSpc>
                <a:spcPts val="3110"/>
              </a:lnSpc>
              <a:buNone/>
            </a:pPr>
            <a:r>
              <a:rPr lang="en-US" sz="1944" dirty="0">
                <a:solidFill>
                  <a:srgbClr val="3B3535"/>
                </a:solidFill>
                <a:latin typeface="Sora" pitchFamily="34" charset="0"/>
                <a:ea typeface="Sora" pitchFamily="34" charset="-122"/>
                <a:cs typeface="Sora" pitchFamily="34" charset="-120"/>
              </a:rPr>
              <a:t>Execute actions based on microcontroller commands, such as activating alarms or providing warnings.</a:t>
            </a:r>
            <a:endParaRPr lang="en-US" sz="1944"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7EEF9"/>
          </a:solidFill>
          <a:ln/>
        </p:spPr>
        <p:txBody>
          <a:bodyPr/>
          <a:lstStyle/>
          <a:p>
            <a:endParaRPr lang="en-IN"/>
          </a:p>
        </p:txBody>
      </p:sp>
      <p:sp>
        <p:nvSpPr>
          <p:cNvPr id="3" name="Shape 1"/>
          <p:cNvSpPr/>
          <p:nvPr/>
        </p:nvSpPr>
        <p:spPr>
          <a:xfrm>
            <a:off x="0" y="0"/>
            <a:ext cx="14630400" cy="9344620"/>
          </a:xfrm>
          <a:prstGeom prst="rect">
            <a:avLst/>
          </a:prstGeom>
          <a:solidFill>
            <a:srgbClr val="FFFAFA"/>
          </a:solidFill>
          <a:ln/>
        </p:spPr>
        <p:txBody>
          <a:bodyPr/>
          <a:lstStyle/>
          <a:p>
            <a:endParaRPr lang="en-IN"/>
          </a:p>
        </p:txBody>
      </p:sp>
      <p:sp>
        <p:nvSpPr>
          <p:cNvPr id="4" name="Text 2"/>
          <p:cNvSpPr/>
          <p:nvPr/>
        </p:nvSpPr>
        <p:spPr>
          <a:xfrm>
            <a:off x="2346603" y="475178"/>
            <a:ext cx="8850749" cy="568523"/>
          </a:xfrm>
          <a:prstGeom prst="rect">
            <a:avLst/>
          </a:prstGeom>
          <a:noFill/>
          <a:ln/>
        </p:spPr>
        <p:txBody>
          <a:bodyPr wrap="none" rtlCol="0" anchor="t"/>
          <a:lstStyle/>
          <a:p>
            <a:pPr marL="0" indent="0">
              <a:lnSpc>
                <a:spcPts val="4476"/>
              </a:lnSpc>
              <a:buNone/>
            </a:pPr>
            <a:r>
              <a:rPr lang="en-US" sz="3581" b="1" dirty="0">
                <a:solidFill>
                  <a:srgbClr val="1F1E1E"/>
                </a:solidFill>
                <a:latin typeface="Alexandria" pitchFamily="34" charset="0"/>
                <a:ea typeface="Alexandria" pitchFamily="34" charset="-122"/>
                <a:cs typeface="Alexandria" pitchFamily="34" charset="-120"/>
              </a:rPr>
              <a:t>Working Principle of Each Component</a:t>
            </a:r>
            <a:endParaRPr lang="en-US" sz="3581" dirty="0"/>
          </a:p>
        </p:txBody>
      </p:sp>
      <p:sp>
        <p:nvSpPr>
          <p:cNvPr id="5" name="Text 3"/>
          <p:cNvSpPr/>
          <p:nvPr/>
        </p:nvSpPr>
        <p:spPr>
          <a:xfrm>
            <a:off x="2346603" y="1389340"/>
            <a:ext cx="9937194" cy="1382911"/>
          </a:xfrm>
          <a:prstGeom prst="rect">
            <a:avLst/>
          </a:prstGeom>
          <a:noFill/>
          <a:ln/>
        </p:spPr>
        <p:txBody>
          <a:bodyPr wrap="square" rtlCol="0" anchor="t"/>
          <a:lstStyle/>
          <a:p>
            <a:pPr marL="0" indent="0">
              <a:lnSpc>
                <a:spcPts val="2177"/>
              </a:lnSpc>
              <a:buNone/>
            </a:pPr>
            <a:r>
              <a:rPr lang="en-US" sz="1361" dirty="0">
                <a:solidFill>
                  <a:srgbClr val="3B3535"/>
                </a:solidFill>
                <a:latin typeface="Sora" pitchFamily="34" charset="0"/>
                <a:ea typeface="Sora" pitchFamily="34" charset="-122"/>
                <a:cs typeface="Sora" pitchFamily="34" charset="-120"/>
              </a:rPr>
              <a:t>Each component in the system operates according to its specific principles, effectively contributing to the overall functionality. The ultrasonic sensor measures distances, the IR sensor detects motion, the flame sensor detects heat, and the eye blink sensor detects eye movements. These sensors provide input signals to the NodeMCU ESP8266 microcontroller, which processes the data and triggers appropriate responses through actuators, such as the servo motor and buzzer.</a:t>
            </a:r>
            <a:endParaRPr lang="en-US" sz="1361" dirty="0"/>
          </a:p>
        </p:txBody>
      </p:sp>
      <p:sp>
        <p:nvSpPr>
          <p:cNvPr id="6" name="Shape 4"/>
          <p:cNvSpPr/>
          <p:nvPr/>
        </p:nvSpPr>
        <p:spPr>
          <a:xfrm>
            <a:off x="7120830" y="3160871"/>
            <a:ext cx="388739" cy="388739"/>
          </a:xfrm>
          <a:prstGeom prst="roundRect">
            <a:avLst>
              <a:gd name="adj" fmla="val 18672"/>
            </a:avLst>
          </a:prstGeom>
          <a:solidFill>
            <a:srgbClr val="D5DCF6"/>
          </a:solidFill>
          <a:ln w="7620">
            <a:solidFill>
              <a:srgbClr val="BBC2DC"/>
            </a:solidFill>
            <a:prstDash val="solid"/>
          </a:ln>
        </p:spPr>
        <p:txBody>
          <a:bodyPr/>
          <a:lstStyle/>
          <a:p>
            <a:endParaRPr lang="en-IN"/>
          </a:p>
        </p:txBody>
      </p:sp>
      <p:sp>
        <p:nvSpPr>
          <p:cNvPr id="7" name="Text 5"/>
          <p:cNvSpPr/>
          <p:nvPr/>
        </p:nvSpPr>
        <p:spPr>
          <a:xfrm>
            <a:off x="7261562" y="3218736"/>
            <a:ext cx="107275" cy="272891"/>
          </a:xfrm>
          <a:prstGeom prst="rect">
            <a:avLst/>
          </a:prstGeom>
          <a:noFill/>
          <a:ln/>
        </p:spPr>
        <p:txBody>
          <a:bodyPr wrap="none" rtlCol="0" anchor="t"/>
          <a:lstStyle/>
          <a:p>
            <a:pPr marL="0" indent="0" algn="ctr">
              <a:lnSpc>
                <a:spcPts val="2149"/>
              </a:lnSpc>
              <a:buNone/>
            </a:pPr>
            <a:r>
              <a:rPr lang="en-US" sz="2149" b="1" dirty="0">
                <a:solidFill>
                  <a:srgbClr val="3B3535"/>
                </a:solidFill>
                <a:latin typeface="Alexandria" pitchFamily="34" charset="0"/>
                <a:ea typeface="Alexandria" pitchFamily="34" charset="-122"/>
                <a:cs typeface="Alexandria" pitchFamily="34" charset="-120"/>
              </a:rPr>
              <a:t>1</a:t>
            </a:r>
            <a:endParaRPr lang="en-US" sz="2149" dirty="0"/>
          </a:p>
        </p:txBody>
      </p:sp>
      <p:sp>
        <p:nvSpPr>
          <p:cNvPr id="8" name="Text 6"/>
          <p:cNvSpPr/>
          <p:nvPr/>
        </p:nvSpPr>
        <p:spPr>
          <a:xfrm>
            <a:off x="4090868" y="3139321"/>
            <a:ext cx="2273856" cy="284202"/>
          </a:xfrm>
          <a:prstGeom prst="rect">
            <a:avLst/>
          </a:prstGeom>
          <a:noFill/>
          <a:ln/>
        </p:spPr>
        <p:txBody>
          <a:bodyPr wrap="none" rtlCol="0" anchor="t"/>
          <a:lstStyle/>
          <a:p>
            <a:pPr marL="0" indent="0" algn="r">
              <a:lnSpc>
                <a:spcPts val="2238"/>
              </a:lnSpc>
              <a:buNone/>
            </a:pPr>
            <a:r>
              <a:rPr lang="en-US" sz="1791" b="1" dirty="0">
                <a:solidFill>
                  <a:srgbClr val="3B3535"/>
                </a:solidFill>
                <a:latin typeface="Alexandria" pitchFamily="34" charset="0"/>
                <a:ea typeface="Alexandria" pitchFamily="34" charset="-122"/>
                <a:cs typeface="Alexandria" pitchFamily="34" charset="-120"/>
              </a:rPr>
              <a:t>Ultrasonic Sensor</a:t>
            </a:r>
            <a:endParaRPr lang="en-US" sz="1791" dirty="0"/>
          </a:p>
        </p:txBody>
      </p:sp>
      <p:sp>
        <p:nvSpPr>
          <p:cNvPr id="9" name="Text 7"/>
          <p:cNvSpPr/>
          <p:nvPr/>
        </p:nvSpPr>
        <p:spPr>
          <a:xfrm>
            <a:off x="2346603" y="3527108"/>
            <a:ext cx="4018121" cy="829747"/>
          </a:xfrm>
          <a:prstGeom prst="rect">
            <a:avLst/>
          </a:prstGeom>
          <a:noFill/>
          <a:ln/>
        </p:spPr>
        <p:txBody>
          <a:bodyPr wrap="square" rtlCol="0" anchor="t"/>
          <a:lstStyle/>
          <a:p>
            <a:pPr marL="0" indent="0" algn="r">
              <a:lnSpc>
                <a:spcPts val="2177"/>
              </a:lnSpc>
              <a:buNone/>
            </a:pPr>
            <a:r>
              <a:rPr lang="en-US" sz="1361" dirty="0">
                <a:solidFill>
                  <a:srgbClr val="3B3535"/>
                </a:solidFill>
                <a:latin typeface="Sora" pitchFamily="34" charset="0"/>
                <a:ea typeface="Sora" pitchFamily="34" charset="-122"/>
                <a:cs typeface="Sora" pitchFamily="34" charset="-120"/>
              </a:rPr>
              <a:t>Measures distance using sound waves. Triggers alarms upon detection of unauthorized entry or movement.</a:t>
            </a:r>
            <a:endParaRPr lang="en-US" sz="1361" dirty="0"/>
          </a:p>
        </p:txBody>
      </p:sp>
      <p:sp>
        <p:nvSpPr>
          <p:cNvPr id="10" name="Shape 8"/>
          <p:cNvSpPr/>
          <p:nvPr/>
        </p:nvSpPr>
        <p:spPr>
          <a:xfrm>
            <a:off x="7120830" y="4024908"/>
            <a:ext cx="388739" cy="388739"/>
          </a:xfrm>
          <a:prstGeom prst="roundRect">
            <a:avLst>
              <a:gd name="adj" fmla="val 18672"/>
            </a:avLst>
          </a:prstGeom>
          <a:solidFill>
            <a:srgbClr val="D5DCF6"/>
          </a:solidFill>
          <a:ln w="7620">
            <a:solidFill>
              <a:srgbClr val="BBC2DC"/>
            </a:solidFill>
            <a:prstDash val="solid"/>
          </a:ln>
        </p:spPr>
        <p:txBody>
          <a:bodyPr/>
          <a:lstStyle/>
          <a:p>
            <a:endParaRPr lang="en-IN"/>
          </a:p>
        </p:txBody>
      </p:sp>
      <p:sp>
        <p:nvSpPr>
          <p:cNvPr id="11" name="Text 9"/>
          <p:cNvSpPr/>
          <p:nvPr/>
        </p:nvSpPr>
        <p:spPr>
          <a:xfrm>
            <a:off x="7233702" y="4082772"/>
            <a:ext cx="162878" cy="272891"/>
          </a:xfrm>
          <a:prstGeom prst="rect">
            <a:avLst/>
          </a:prstGeom>
          <a:noFill/>
          <a:ln/>
        </p:spPr>
        <p:txBody>
          <a:bodyPr wrap="none" rtlCol="0" anchor="t"/>
          <a:lstStyle/>
          <a:p>
            <a:pPr marL="0" indent="0" algn="ctr">
              <a:lnSpc>
                <a:spcPts val="2149"/>
              </a:lnSpc>
              <a:buNone/>
            </a:pPr>
            <a:r>
              <a:rPr lang="en-US" sz="2149" b="1" dirty="0">
                <a:solidFill>
                  <a:srgbClr val="3B3535"/>
                </a:solidFill>
                <a:latin typeface="Alexandria" pitchFamily="34" charset="0"/>
                <a:ea typeface="Alexandria" pitchFamily="34" charset="-122"/>
                <a:cs typeface="Alexandria" pitchFamily="34" charset="-120"/>
              </a:rPr>
              <a:t>2</a:t>
            </a:r>
            <a:endParaRPr lang="en-US" sz="2149" dirty="0"/>
          </a:p>
        </p:txBody>
      </p:sp>
      <p:sp>
        <p:nvSpPr>
          <p:cNvPr id="12" name="Text 10"/>
          <p:cNvSpPr/>
          <p:nvPr/>
        </p:nvSpPr>
        <p:spPr>
          <a:xfrm>
            <a:off x="8265676" y="4003358"/>
            <a:ext cx="2273856" cy="284202"/>
          </a:xfrm>
          <a:prstGeom prst="rect">
            <a:avLst/>
          </a:prstGeom>
          <a:noFill/>
          <a:ln/>
        </p:spPr>
        <p:txBody>
          <a:bodyPr wrap="none" rtlCol="0" anchor="t"/>
          <a:lstStyle/>
          <a:p>
            <a:pPr marL="0" indent="0" algn="l">
              <a:lnSpc>
                <a:spcPts val="2238"/>
              </a:lnSpc>
              <a:buNone/>
            </a:pPr>
            <a:r>
              <a:rPr lang="en-US" sz="1791" b="1" dirty="0">
                <a:solidFill>
                  <a:srgbClr val="3B3535"/>
                </a:solidFill>
                <a:latin typeface="Alexandria" pitchFamily="34" charset="0"/>
                <a:ea typeface="Alexandria" pitchFamily="34" charset="-122"/>
                <a:cs typeface="Alexandria" pitchFamily="34" charset="-120"/>
              </a:rPr>
              <a:t>IR Sensor</a:t>
            </a:r>
            <a:endParaRPr lang="en-US" sz="1791" dirty="0"/>
          </a:p>
        </p:txBody>
      </p:sp>
      <p:sp>
        <p:nvSpPr>
          <p:cNvPr id="13" name="Text 11"/>
          <p:cNvSpPr/>
          <p:nvPr/>
        </p:nvSpPr>
        <p:spPr>
          <a:xfrm>
            <a:off x="8265676" y="4391144"/>
            <a:ext cx="4018121" cy="829747"/>
          </a:xfrm>
          <a:prstGeom prst="rect">
            <a:avLst/>
          </a:prstGeom>
          <a:noFill/>
          <a:ln/>
        </p:spPr>
        <p:txBody>
          <a:bodyPr wrap="square" rtlCol="0" anchor="t"/>
          <a:lstStyle/>
          <a:p>
            <a:pPr marL="0" indent="0" algn="l">
              <a:lnSpc>
                <a:spcPts val="2177"/>
              </a:lnSpc>
              <a:buNone/>
            </a:pPr>
            <a:r>
              <a:rPr lang="en-US" sz="1361" dirty="0">
                <a:solidFill>
                  <a:srgbClr val="3B3535"/>
                </a:solidFill>
                <a:latin typeface="Sora" pitchFamily="34" charset="0"/>
                <a:ea typeface="Sora" pitchFamily="34" charset="-122"/>
                <a:cs typeface="Sora" pitchFamily="34" charset="-120"/>
              </a:rPr>
              <a:t>Detects motion or interruption of infrared light. Triggers alerts for unauthorized entry attempts.</a:t>
            </a:r>
            <a:endParaRPr lang="en-US" sz="1361" dirty="0"/>
          </a:p>
        </p:txBody>
      </p:sp>
      <p:sp>
        <p:nvSpPr>
          <p:cNvPr id="14" name="Shape 12"/>
          <p:cNvSpPr/>
          <p:nvPr/>
        </p:nvSpPr>
        <p:spPr>
          <a:xfrm>
            <a:off x="7120830" y="4896683"/>
            <a:ext cx="388739" cy="388739"/>
          </a:xfrm>
          <a:prstGeom prst="roundRect">
            <a:avLst>
              <a:gd name="adj" fmla="val 18672"/>
            </a:avLst>
          </a:prstGeom>
          <a:solidFill>
            <a:srgbClr val="D5DCF6"/>
          </a:solidFill>
          <a:ln w="7620">
            <a:solidFill>
              <a:srgbClr val="BBC2DC"/>
            </a:solidFill>
            <a:prstDash val="solid"/>
          </a:ln>
        </p:spPr>
        <p:txBody>
          <a:bodyPr/>
          <a:lstStyle/>
          <a:p>
            <a:endParaRPr lang="en-IN"/>
          </a:p>
        </p:txBody>
      </p:sp>
      <p:sp>
        <p:nvSpPr>
          <p:cNvPr id="15" name="Text 13"/>
          <p:cNvSpPr/>
          <p:nvPr/>
        </p:nvSpPr>
        <p:spPr>
          <a:xfrm>
            <a:off x="7233583" y="4954548"/>
            <a:ext cx="163235" cy="272891"/>
          </a:xfrm>
          <a:prstGeom prst="rect">
            <a:avLst/>
          </a:prstGeom>
          <a:noFill/>
          <a:ln/>
        </p:spPr>
        <p:txBody>
          <a:bodyPr wrap="none" rtlCol="0" anchor="t"/>
          <a:lstStyle/>
          <a:p>
            <a:pPr marL="0" indent="0" algn="ctr">
              <a:lnSpc>
                <a:spcPts val="2149"/>
              </a:lnSpc>
              <a:buNone/>
            </a:pPr>
            <a:r>
              <a:rPr lang="en-US" sz="2149" b="1" dirty="0">
                <a:solidFill>
                  <a:srgbClr val="3B3535"/>
                </a:solidFill>
                <a:latin typeface="Alexandria" pitchFamily="34" charset="0"/>
                <a:ea typeface="Alexandria" pitchFamily="34" charset="-122"/>
                <a:cs typeface="Alexandria" pitchFamily="34" charset="-120"/>
              </a:rPr>
              <a:t>3</a:t>
            </a:r>
            <a:endParaRPr lang="en-US" sz="2149" dirty="0"/>
          </a:p>
        </p:txBody>
      </p:sp>
      <p:sp>
        <p:nvSpPr>
          <p:cNvPr id="16" name="Text 14"/>
          <p:cNvSpPr/>
          <p:nvPr/>
        </p:nvSpPr>
        <p:spPr>
          <a:xfrm>
            <a:off x="4090868" y="4875133"/>
            <a:ext cx="2273856" cy="284202"/>
          </a:xfrm>
          <a:prstGeom prst="rect">
            <a:avLst/>
          </a:prstGeom>
          <a:noFill/>
          <a:ln/>
        </p:spPr>
        <p:txBody>
          <a:bodyPr wrap="none" rtlCol="0" anchor="t"/>
          <a:lstStyle/>
          <a:p>
            <a:pPr marL="0" indent="0" algn="r">
              <a:lnSpc>
                <a:spcPts val="2238"/>
              </a:lnSpc>
              <a:buNone/>
            </a:pPr>
            <a:r>
              <a:rPr lang="en-US" sz="1791" b="1" dirty="0">
                <a:solidFill>
                  <a:srgbClr val="3B3535"/>
                </a:solidFill>
                <a:latin typeface="Alexandria" pitchFamily="34" charset="0"/>
                <a:ea typeface="Alexandria" pitchFamily="34" charset="-122"/>
                <a:cs typeface="Alexandria" pitchFamily="34" charset="-120"/>
              </a:rPr>
              <a:t>Flame Sensor</a:t>
            </a:r>
            <a:endParaRPr lang="en-US" sz="1791" dirty="0"/>
          </a:p>
        </p:txBody>
      </p:sp>
      <p:sp>
        <p:nvSpPr>
          <p:cNvPr id="17" name="Text 15"/>
          <p:cNvSpPr/>
          <p:nvPr/>
        </p:nvSpPr>
        <p:spPr>
          <a:xfrm>
            <a:off x="2346603" y="5262920"/>
            <a:ext cx="4018121" cy="829747"/>
          </a:xfrm>
          <a:prstGeom prst="rect">
            <a:avLst/>
          </a:prstGeom>
          <a:noFill/>
          <a:ln/>
        </p:spPr>
        <p:txBody>
          <a:bodyPr wrap="square" rtlCol="0" anchor="t"/>
          <a:lstStyle/>
          <a:p>
            <a:pPr marL="0" indent="0" algn="r">
              <a:lnSpc>
                <a:spcPts val="2177"/>
              </a:lnSpc>
              <a:buNone/>
            </a:pPr>
            <a:r>
              <a:rPr lang="en-US" sz="1361" dirty="0">
                <a:solidFill>
                  <a:srgbClr val="3B3535"/>
                </a:solidFill>
                <a:latin typeface="Sora" pitchFamily="34" charset="0"/>
                <a:ea typeface="Sora" pitchFamily="34" charset="-122"/>
                <a:cs typeface="Sora" pitchFamily="34" charset="-120"/>
              </a:rPr>
              <a:t>Detects the presence of fire or excessive heat. Triggers alarms and activates safety mechanisms.</a:t>
            </a:r>
            <a:endParaRPr lang="en-US" sz="1361" dirty="0"/>
          </a:p>
        </p:txBody>
      </p:sp>
      <p:sp>
        <p:nvSpPr>
          <p:cNvPr id="18" name="Shape 16"/>
          <p:cNvSpPr/>
          <p:nvPr/>
        </p:nvSpPr>
        <p:spPr>
          <a:xfrm>
            <a:off x="7120830" y="5764649"/>
            <a:ext cx="388739" cy="388739"/>
          </a:xfrm>
          <a:prstGeom prst="roundRect">
            <a:avLst>
              <a:gd name="adj" fmla="val 18672"/>
            </a:avLst>
          </a:prstGeom>
          <a:solidFill>
            <a:srgbClr val="D5DCF6"/>
          </a:solidFill>
          <a:ln w="7620">
            <a:solidFill>
              <a:srgbClr val="BBC2DC"/>
            </a:solidFill>
            <a:prstDash val="solid"/>
          </a:ln>
        </p:spPr>
        <p:txBody>
          <a:bodyPr/>
          <a:lstStyle/>
          <a:p>
            <a:endParaRPr lang="en-IN"/>
          </a:p>
        </p:txBody>
      </p:sp>
      <p:sp>
        <p:nvSpPr>
          <p:cNvPr id="19" name="Text 17"/>
          <p:cNvSpPr/>
          <p:nvPr/>
        </p:nvSpPr>
        <p:spPr>
          <a:xfrm>
            <a:off x="7232868" y="5822513"/>
            <a:ext cx="164544" cy="272891"/>
          </a:xfrm>
          <a:prstGeom prst="rect">
            <a:avLst/>
          </a:prstGeom>
          <a:noFill/>
          <a:ln/>
        </p:spPr>
        <p:txBody>
          <a:bodyPr wrap="none" rtlCol="0" anchor="t"/>
          <a:lstStyle/>
          <a:p>
            <a:pPr marL="0" indent="0" algn="ctr">
              <a:lnSpc>
                <a:spcPts val="2149"/>
              </a:lnSpc>
              <a:buNone/>
            </a:pPr>
            <a:r>
              <a:rPr lang="en-US" sz="2149" b="1" dirty="0">
                <a:solidFill>
                  <a:srgbClr val="3B3535"/>
                </a:solidFill>
                <a:latin typeface="Alexandria" pitchFamily="34" charset="0"/>
                <a:ea typeface="Alexandria" pitchFamily="34" charset="-122"/>
                <a:cs typeface="Alexandria" pitchFamily="34" charset="-120"/>
              </a:rPr>
              <a:t>4</a:t>
            </a:r>
            <a:endParaRPr lang="en-US" sz="2149" dirty="0"/>
          </a:p>
        </p:txBody>
      </p:sp>
      <p:sp>
        <p:nvSpPr>
          <p:cNvPr id="20" name="Text 18"/>
          <p:cNvSpPr/>
          <p:nvPr/>
        </p:nvSpPr>
        <p:spPr>
          <a:xfrm>
            <a:off x="8265676" y="5743099"/>
            <a:ext cx="2273856" cy="284202"/>
          </a:xfrm>
          <a:prstGeom prst="rect">
            <a:avLst/>
          </a:prstGeom>
          <a:noFill/>
          <a:ln/>
        </p:spPr>
        <p:txBody>
          <a:bodyPr wrap="none" rtlCol="0" anchor="t"/>
          <a:lstStyle/>
          <a:p>
            <a:pPr marL="0" indent="0" algn="l">
              <a:lnSpc>
                <a:spcPts val="2238"/>
              </a:lnSpc>
              <a:buNone/>
            </a:pPr>
            <a:r>
              <a:rPr lang="en-US" sz="1791" b="1" dirty="0">
                <a:solidFill>
                  <a:srgbClr val="3B3535"/>
                </a:solidFill>
                <a:latin typeface="Alexandria" pitchFamily="34" charset="0"/>
                <a:ea typeface="Alexandria" pitchFamily="34" charset="-122"/>
                <a:cs typeface="Alexandria" pitchFamily="34" charset="-120"/>
              </a:rPr>
              <a:t>Eye Blink Sensor</a:t>
            </a:r>
            <a:endParaRPr lang="en-US" sz="1791" dirty="0"/>
          </a:p>
        </p:txBody>
      </p:sp>
      <p:sp>
        <p:nvSpPr>
          <p:cNvPr id="21" name="Text 19"/>
          <p:cNvSpPr/>
          <p:nvPr/>
        </p:nvSpPr>
        <p:spPr>
          <a:xfrm>
            <a:off x="8265676" y="6130885"/>
            <a:ext cx="4018121" cy="829747"/>
          </a:xfrm>
          <a:prstGeom prst="rect">
            <a:avLst/>
          </a:prstGeom>
          <a:noFill/>
          <a:ln/>
        </p:spPr>
        <p:txBody>
          <a:bodyPr wrap="square" rtlCol="0" anchor="t"/>
          <a:lstStyle/>
          <a:p>
            <a:pPr marL="0" indent="0" algn="l">
              <a:lnSpc>
                <a:spcPts val="2177"/>
              </a:lnSpc>
              <a:buNone/>
            </a:pPr>
            <a:r>
              <a:rPr lang="en-US" sz="1361" dirty="0">
                <a:solidFill>
                  <a:srgbClr val="3B3535"/>
                </a:solidFill>
                <a:latin typeface="Sora" pitchFamily="34" charset="0"/>
                <a:ea typeface="Sora" pitchFamily="34" charset="-122"/>
                <a:cs typeface="Sora" pitchFamily="34" charset="-120"/>
              </a:rPr>
              <a:t>Detects eye blinks or movements. Triggers alerts in situations requiring human awareness or interaction.    </a:t>
            </a:r>
            <a:endParaRPr lang="en-US" sz="1361" dirty="0"/>
          </a:p>
        </p:txBody>
      </p:sp>
      <p:sp>
        <p:nvSpPr>
          <p:cNvPr id="22" name="Shape 20"/>
          <p:cNvSpPr/>
          <p:nvPr/>
        </p:nvSpPr>
        <p:spPr>
          <a:xfrm>
            <a:off x="7120830" y="6632615"/>
            <a:ext cx="388739" cy="388739"/>
          </a:xfrm>
          <a:prstGeom prst="roundRect">
            <a:avLst>
              <a:gd name="adj" fmla="val 18672"/>
            </a:avLst>
          </a:prstGeom>
          <a:solidFill>
            <a:srgbClr val="D5DCF6"/>
          </a:solidFill>
          <a:ln w="7620">
            <a:solidFill>
              <a:srgbClr val="BBC2DC"/>
            </a:solidFill>
            <a:prstDash val="solid"/>
          </a:ln>
        </p:spPr>
        <p:txBody>
          <a:bodyPr/>
          <a:lstStyle/>
          <a:p>
            <a:endParaRPr lang="en-IN"/>
          </a:p>
        </p:txBody>
      </p:sp>
      <p:sp>
        <p:nvSpPr>
          <p:cNvPr id="23" name="Text 21"/>
          <p:cNvSpPr/>
          <p:nvPr/>
        </p:nvSpPr>
        <p:spPr>
          <a:xfrm>
            <a:off x="7230130" y="6690479"/>
            <a:ext cx="170021" cy="272891"/>
          </a:xfrm>
          <a:prstGeom prst="rect">
            <a:avLst/>
          </a:prstGeom>
          <a:noFill/>
          <a:ln/>
        </p:spPr>
        <p:txBody>
          <a:bodyPr wrap="none" rtlCol="0" anchor="t"/>
          <a:lstStyle/>
          <a:p>
            <a:pPr marL="0" indent="0" algn="ctr">
              <a:lnSpc>
                <a:spcPts val="2149"/>
              </a:lnSpc>
              <a:buNone/>
            </a:pPr>
            <a:r>
              <a:rPr lang="en-US" sz="2149" b="1" dirty="0">
                <a:solidFill>
                  <a:srgbClr val="3B3535"/>
                </a:solidFill>
                <a:latin typeface="Alexandria" pitchFamily="34" charset="0"/>
                <a:ea typeface="Alexandria" pitchFamily="34" charset="-122"/>
                <a:cs typeface="Alexandria" pitchFamily="34" charset="-120"/>
              </a:rPr>
              <a:t>5</a:t>
            </a:r>
            <a:endParaRPr lang="en-US" sz="2149" dirty="0"/>
          </a:p>
        </p:txBody>
      </p:sp>
      <p:sp>
        <p:nvSpPr>
          <p:cNvPr id="24" name="Text 22"/>
          <p:cNvSpPr/>
          <p:nvPr/>
        </p:nvSpPr>
        <p:spPr>
          <a:xfrm>
            <a:off x="4090868" y="6611064"/>
            <a:ext cx="2273856" cy="284202"/>
          </a:xfrm>
          <a:prstGeom prst="rect">
            <a:avLst/>
          </a:prstGeom>
          <a:noFill/>
          <a:ln/>
        </p:spPr>
        <p:txBody>
          <a:bodyPr wrap="none" rtlCol="0" anchor="t"/>
          <a:lstStyle/>
          <a:p>
            <a:pPr marL="0" indent="0" algn="r">
              <a:lnSpc>
                <a:spcPts val="2238"/>
              </a:lnSpc>
              <a:buNone/>
            </a:pPr>
            <a:r>
              <a:rPr lang="en-US" sz="1791" b="1" dirty="0">
                <a:solidFill>
                  <a:srgbClr val="3B3535"/>
                </a:solidFill>
                <a:latin typeface="Alexandria" pitchFamily="34" charset="0"/>
                <a:ea typeface="Alexandria" pitchFamily="34" charset="-122"/>
                <a:cs typeface="Alexandria" pitchFamily="34" charset="-120"/>
              </a:rPr>
              <a:t>Servo Motor</a:t>
            </a:r>
            <a:endParaRPr lang="en-US" sz="1791" dirty="0"/>
          </a:p>
        </p:txBody>
      </p:sp>
      <p:sp>
        <p:nvSpPr>
          <p:cNvPr id="25" name="Text 23"/>
          <p:cNvSpPr/>
          <p:nvPr/>
        </p:nvSpPr>
        <p:spPr>
          <a:xfrm>
            <a:off x="2346603" y="6998851"/>
            <a:ext cx="4018121" cy="829747"/>
          </a:xfrm>
          <a:prstGeom prst="rect">
            <a:avLst/>
          </a:prstGeom>
          <a:noFill/>
          <a:ln/>
        </p:spPr>
        <p:txBody>
          <a:bodyPr wrap="square" rtlCol="0" anchor="t"/>
          <a:lstStyle/>
          <a:p>
            <a:pPr marL="0" indent="0" algn="r">
              <a:lnSpc>
                <a:spcPts val="2177"/>
              </a:lnSpc>
              <a:buNone/>
            </a:pPr>
            <a:r>
              <a:rPr lang="en-US" sz="1361" dirty="0">
                <a:solidFill>
                  <a:srgbClr val="3B3535"/>
                </a:solidFill>
                <a:latin typeface="Sora" pitchFamily="34" charset="0"/>
                <a:ea typeface="Sora" pitchFamily="34" charset="-122"/>
                <a:cs typeface="Sora" pitchFamily="34" charset="-120"/>
              </a:rPr>
              <a:t>Controlled by the microcontroller. Used to activate physical barriers or security mechanisms.</a:t>
            </a:r>
            <a:endParaRPr lang="en-US" sz="1361" dirty="0"/>
          </a:p>
        </p:txBody>
      </p:sp>
      <p:sp>
        <p:nvSpPr>
          <p:cNvPr id="26" name="Shape 24"/>
          <p:cNvSpPr/>
          <p:nvPr/>
        </p:nvSpPr>
        <p:spPr>
          <a:xfrm>
            <a:off x="7120830" y="7500580"/>
            <a:ext cx="388739" cy="388739"/>
          </a:xfrm>
          <a:prstGeom prst="roundRect">
            <a:avLst>
              <a:gd name="adj" fmla="val 18672"/>
            </a:avLst>
          </a:prstGeom>
          <a:solidFill>
            <a:srgbClr val="D5DCF6"/>
          </a:solidFill>
          <a:ln w="7620">
            <a:solidFill>
              <a:srgbClr val="BBC2DC"/>
            </a:solidFill>
            <a:prstDash val="solid"/>
          </a:ln>
        </p:spPr>
        <p:txBody>
          <a:bodyPr/>
          <a:lstStyle/>
          <a:p>
            <a:endParaRPr lang="en-IN"/>
          </a:p>
        </p:txBody>
      </p:sp>
      <p:sp>
        <p:nvSpPr>
          <p:cNvPr id="27" name="Text 25"/>
          <p:cNvSpPr/>
          <p:nvPr/>
        </p:nvSpPr>
        <p:spPr>
          <a:xfrm>
            <a:off x="7228939" y="7558445"/>
            <a:ext cx="172403" cy="272891"/>
          </a:xfrm>
          <a:prstGeom prst="rect">
            <a:avLst/>
          </a:prstGeom>
          <a:noFill/>
          <a:ln/>
        </p:spPr>
        <p:txBody>
          <a:bodyPr wrap="none" rtlCol="0" anchor="t"/>
          <a:lstStyle/>
          <a:p>
            <a:pPr marL="0" indent="0" algn="ctr">
              <a:lnSpc>
                <a:spcPts val="2149"/>
              </a:lnSpc>
              <a:buNone/>
            </a:pPr>
            <a:r>
              <a:rPr lang="en-US" sz="2149" b="1" dirty="0">
                <a:solidFill>
                  <a:srgbClr val="3B3535"/>
                </a:solidFill>
                <a:latin typeface="Alexandria" pitchFamily="34" charset="0"/>
                <a:ea typeface="Alexandria" pitchFamily="34" charset="-122"/>
                <a:cs typeface="Alexandria" pitchFamily="34" charset="-120"/>
              </a:rPr>
              <a:t>6</a:t>
            </a:r>
            <a:endParaRPr lang="en-US" sz="2149" dirty="0"/>
          </a:p>
        </p:txBody>
      </p:sp>
      <p:sp>
        <p:nvSpPr>
          <p:cNvPr id="28" name="Text 26"/>
          <p:cNvSpPr/>
          <p:nvPr/>
        </p:nvSpPr>
        <p:spPr>
          <a:xfrm>
            <a:off x="8265676" y="7479030"/>
            <a:ext cx="2273856" cy="284202"/>
          </a:xfrm>
          <a:prstGeom prst="rect">
            <a:avLst/>
          </a:prstGeom>
          <a:noFill/>
          <a:ln/>
        </p:spPr>
        <p:txBody>
          <a:bodyPr wrap="none" rtlCol="0" anchor="t"/>
          <a:lstStyle/>
          <a:p>
            <a:pPr marL="0" indent="0" algn="l">
              <a:lnSpc>
                <a:spcPts val="2238"/>
              </a:lnSpc>
              <a:buNone/>
            </a:pPr>
            <a:r>
              <a:rPr lang="en-US" sz="1791" b="1" dirty="0">
                <a:solidFill>
                  <a:srgbClr val="3B3535"/>
                </a:solidFill>
                <a:latin typeface="Alexandria" pitchFamily="34" charset="0"/>
                <a:ea typeface="Alexandria" pitchFamily="34" charset="-122"/>
                <a:cs typeface="Alexandria" pitchFamily="34" charset="-120"/>
              </a:rPr>
              <a:t>Buzzer</a:t>
            </a:r>
            <a:endParaRPr lang="en-US" sz="1791" dirty="0"/>
          </a:p>
        </p:txBody>
      </p:sp>
      <p:sp>
        <p:nvSpPr>
          <p:cNvPr id="29" name="Text 27"/>
          <p:cNvSpPr/>
          <p:nvPr/>
        </p:nvSpPr>
        <p:spPr>
          <a:xfrm>
            <a:off x="8265676" y="7866817"/>
            <a:ext cx="4018121" cy="829747"/>
          </a:xfrm>
          <a:prstGeom prst="rect">
            <a:avLst/>
          </a:prstGeom>
          <a:noFill/>
          <a:ln/>
        </p:spPr>
        <p:txBody>
          <a:bodyPr wrap="square" rtlCol="0" anchor="t"/>
          <a:lstStyle/>
          <a:p>
            <a:pPr marL="0" indent="0" algn="l">
              <a:lnSpc>
                <a:spcPts val="2177"/>
              </a:lnSpc>
              <a:buNone/>
            </a:pPr>
            <a:r>
              <a:rPr lang="en-US" sz="1361" dirty="0">
                <a:solidFill>
                  <a:srgbClr val="3B3535"/>
                </a:solidFill>
                <a:latin typeface="Sora" pitchFamily="34" charset="0"/>
                <a:ea typeface="Sora" pitchFamily="34" charset="-122"/>
                <a:cs typeface="Sora" pitchFamily="34" charset="-120"/>
              </a:rPr>
              <a:t>Activated by the microcontroller to produce audible alarms or warnings, alerting individuals to potential threats.</a:t>
            </a:r>
            <a:endParaRPr lang="en-US" sz="1361" dirty="0"/>
          </a:p>
        </p:txBody>
      </p:sp>
      <p:pic>
        <p:nvPicPr>
          <p:cNvPr id="32" name="Picture 31" descr="A close-up of a device&#10;&#10;Description automatically generated">
            <a:extLst>
              <a:ext uri="{FF2B5EF4-FFF2-40B4-BE49-F238E27FC236}">
                <a16:creationId xmlns:a16="http://schemas.microsoft.com/office/drawing/2014/main" id="{6A8A6917-9802-014E-4248-A107ADDDD2CB}"/>
              </a:ext>
            </a:extLst>
          </p:cNvPr>
          <p:cNvPicPr>
            <a:picLocks noChangeAspect="1"/>
          </p:cNvPicPr>
          <p:nvPr/>
        </p:nvPicPr>
        <p:blipFill>
          <a:blip r:embed="rId3"/>
          <a:stretch>
            <a:fillRect/>
          </a:stretch>
        </p:blipFill>
        <p:spPr>
          <a:xfrm>
            <a:off x="210466" y="2527513"/>
            <a:ext cx="2273856" cy="2217010"/>
          </a:xfrm>
          <a:prstGeom prst="rect">
            <a:avLst/>
          </a:prstGeom>
        </p:spPr>
      </p:pic>
      <p:pic>
        <p:nvPicPr>
          <p:cNvPr id="33" name="Picture 32">
            <a:extLst>
              <a:ext uri="{FF2B5EF4-FFF2-40B4-BE49-F238E27FC236}">
                <a16:creationId xmlns:a16="http://schemas.microsoft.com/office/drawing/2014/main" id="{D7F71DFE-1DC5-A962-3062-3DFE36A7E829}"/>
              </a:ext>
            </a:extLst>
          </p:cNvPr>
          <p:cNvPicPr>
            <a:picLocks noChangeAspect="1"/>
          </p:cNvPicPr>
          <p:nvPr/>
        </p:nvPicPr>
        <p:blipFill>
          <a:blip r:embed="rId4"/>
          <a:stretch>
            <a:fillRect/>
          </a:stretch>
        </p:blipFill>
        <p:spPr>
          <a:xfrm>
            <a:off x="519496" y="4287560"/>
            <a:ext cx="1753262" cy="1842076"/>
          </a:xfrm>
          <a:prstGeom prst="rect">
            <a:avLst/>
          </a:prstGeom>
        </p:spPr>
      </p:pic>
      <p:pic>
        <p:nvPicPr>
          <p:cNvPr id="34" name="Picture 33">
            <a:extLst>
              <a:ext uri="{FF2B5EF4-FFF2-40B4-BE49-F238E27FC236}">
                <a16:creationId xmlns:a16="http://schemas.microsoft.com/office/drawing/2014/main" id="{1082A416-08F2-1625-237E-4CAEF59DBB1B}"/>
              </a:ext>
            </a:extLst>
          </p:cNvPr>
          <p:cNvPicPr>
            <a:picLocks noChangeAspect="1"/>
          </p:cNvPicPr>
          <p:nvPr/>
        </p:nvPicPr>
        <p:blipFill>
          <a:blip r:embed="rId5"/>
          <a:stretch>
            <a:fillRect/>
          </a:stretch>
        </p:blipFill>
        <p:spPr>
          <a:xfrm>
            <a:off x="252367" y="6428787"/>
            <a:ext cx="2039586" cy="1686498"/>
          </a:xfrm>
          <a:prstGeom prst="rect">
            <a:avLst/>
          </a:prstGeom>
        </p:spPr>
      </p:pic>
      <p:pic>
        <p:nvPicPr>
          <p:cNvPr id="35" name="Picture 34">
            <a:extLst>
              <a:ext uri="{FF2B5EF4-FFF2-40B4-BE49-F238E27FC236}">
                <a16:creationId xmlns:a16="http://schemas.microsoft.com/office/drawing/2014/main" id="{57833B8E-B1FB-9B7A-D270-5363718CEB89}"/>
              </a:ext>
            </a:extLst>
          </p:cNvPr>
          <p:cNvPicPr>
            <a:picLocks noChangeAspect="1"/>
          </p:cNvPicPr>
          <p:nvPr/>
        </p:nvPicPr>
        <p:blipFill>
          <a:blip r:embed="rId6"/>
          <a:stretch>
            <a:fillRect/>
          </a:stretch>
        </p:blipFill>
        <p:spPr>
          <a:xfrm>
            <a:off x="11719932" y="3093675"/>
            <a:ext cx="2384913" cy="2384913"/>
          </a:xfrm>
          <a:prstGeom prst="rect">
            <a:avLst/>
          </a:prstGeom>
        </p:spPr>
      </p:pic>
      <p:pic>
        <p:nvPicPr>
          <p:cNvPr id="37" name="Picture 36" descr="A close-up of a small red and blue device&#10;&#10;Description automatically generated">
            <a:extLst>
              <a:ext uri="{FF2B5EF4-FFF2-40B4-BE49-F238E27FC236}">
                <a16:creationId xmlns:a16="http://schemas.microsoft.com/office/drawing/2014/main" id="{9E31636A-152C-68A9-1CB0-A2EFA9302123}"/>
              </a:ext>
            </a:extLst>
          </p:cNvPr>
          <p:cNvPicPr>
            <a:picLocks noChangeAspect="1"/>
          </p:cNvPicPr>
          <p:nvPr/>
        </p:nvPicPr>
        <p:blipFill>
          <a:blip r:embed="rId7"/>
          <a:stretch>
            <a:fillRect/>
          </a:stretch>
        </p:blipFill>
        <p:spPr>
          <a:xfrm>
            <a:off x="12440484" y="5585936"/>
            <a:ext cx="1365060" cy="1374696"/>
          </a:xfrm>
          <a:prstGeom prst="rect">
            <a:avLst/>
          </a:prstGeom>
        </p:spPr>
      </p:pic>
      <p:pic>
        <p:nvPicPr>
          <p:cNvPr id="38" name="Picture 37">
            <a:extLst>
              <a:ext uri="{FF2B5EF4-FFF2-40B4-BE49-F238E27FC236}">
                <a16:creationId xmlns:a16="http://schemas.microsoft.com/office/drawing/2014/main" id="{C0D9781D-45FB-EA1F-74E8-927BAA7E7A99}"/>
              </a:ext>
            </a:extLst>
          </p:cNvPr>
          <p:cNvPicPr>
            <a:picLocks noChangeAspect="1"/>
          </p:cNvPicPr>
          <p:nvPr/>
        </p:nvPicPr>
        <p:blipFill>
          <a:blip r:embed="rId8"/>
          <a:stretch>
            <a:fillRect/>
          </a:stretch>
        </p:blipFill>
        <p:spPr>
          <a:xfrm>
            <a:off x="12489833" y="7418752"/>
            <a:ext cx="1266361" cy="1396722"/>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7EEF9"/>
          </a:solidFill>
          <a:ln/>
        </p:spPr>
        <p:txBody>
          <a:bodyPr/>
          <a:lstStyle/>
          <a:p>
            <a:endParaRPr lang="en-IN"/>
          </a:p>
        </p:txBody>
      </p:sp>
      <p:sp>
        <p:nvSpPr>
          <p:cNvPr id="3" name="Shape 1"/>
          <p:cNvSpPr/>
          <p:nvPr/>
        </p:nvSpPr>
        <p:spPr>
          <a:xfrm>
            <a:off x="0" y="0"/>
            <a:ext cx="14630400" cy="8229600"/>
          </a:xfrm>
          <a:prstGeom prst="rect">
            <a:avLst/>
          </a:prstGeom>
          <a:solidFill>
            <a:srgbClr val="FFFAFA"/>
          </a:solidFill>
          <a:ln/>
        </p:spPr>
        <p:txBody>
          <a:bodyPr/>
          <a:lstStyle/>
          <a:p>
            <a:endParaRPr lang="en-IN"/>
          </a:p>
        </p:txBody>
      </p:sp>
      <p:sp>
        <p:nvSpPr>
          <p:cNvPr id="6" name="Text 2"/>
          <p:cNvSpPr/>
          <p:nvPr/>
        </p:nvSpPr>
        <p:spPr>
          <a:xfrm>
            <a:off x="604837" y="908685"/>
            <a:ext cx="4547830" cy="568523"/>
          </a:xfrm>
          <a:prstGeom prst="rect">
            <a:avLst/>
          </a:prstGeom>
          <a:noFill/>
          <a:ln/>
        </p:spPr>
        <p:txBody>
          <a:bodyPr wrap="none" rtlCol="0" anchor="t"/>
          <a:lstStyle/>
          <a:p>
            <a:pPr marL="0" indent="0">
              <a:lnSpc>
                <a:spcPts val="4476"/>
              </a:lnSpc>
              <a:buNone/>
            </a:pPr>
            <a:r>
              <a:rPr lang="en-US" sz="3581" b="1" dirty="0">
                <a:solidFill>
                  <a:srgbClr val="1F1E1E"/>
                </a:solidFill>
                <a:latin typeface="Alexandria" pitchFamily="34" charset="0"/>
                <a:ea typeface="Alexandria" pitchFamily="34" charset="-122"/>
                <a:cs typeface="Alexandria" pitchFamily="34" charset="-120"/>
              </a:rPr>
              <a:t>Pin Diagram</a:t>
            </a:r>
            <a:endParaRPr lang="en-US" sz="3581" dirty="0"/>
          </a:p>
        </p:txBody>
      </p:sp>
      <p:sp>
        <p:nvSpPr>
          <p:cNvPr id="7" name="Text 3"/>
          <p:cNvSpPr/>
          <p:nvPr/>
        </p:nvSpPr>
        <p:spPr>
          <a:xfrm>
            <a:off x="604837" y="1736408"/>
            <a:ext cx="7934325" cy="1382911"/>
          </a:xfrm>
          <a:prstGeom prst="rect">
            <a:avLst/>
          </a:prstGeom>
          <a:noFill/>
          <a:ln/>
        </p:spPr>
        <p:txBody>
          <a:bodyPr wrap="square" rtlCol="0" anchor="t"/>
          <a:lstStyle/>
          <a:p>
            <a:pPr marL="0" indent="0">
              <a:lnSpc>
                <a:spcPts val="2177"/>
              </a:lnSpc>
              <a:buNone/>
            </a:pPr>
            <a:r>
              <a:rPr lang="en-US" sz="1361" dirty="0">
                <a:solidFill>
                  <a:srgbClr val="3B3535"/>
                </a:solidFill>
                <a:latin typeface="Sora" pitchFamily="34" charset="0"/>
                <a:ea typeface="Sora" pitchFamily="34" charset="-122"/>
                <a:cs typeface="Sora" pitchFamily="34" charset="-120"/>
              </a:rPr>
              <a:t>The pin diagram illustrates the connections between the microcontroller and various components. The ultrasonic sensor, IR sensor, flame sensor, and eye blink sensor are connected to specific input pins of the           NodeMCU ESP8266. The servo motor and buzzer are connected to specific output pins. These connections ensure proper signal flow and communication between the components.</a:t>
            </a:r>
            <a:endParaRPr lang="en-US" sz="1361" dirty="0"/>
          </a:p>
        </p:txBody>
      </p:sp>
      <p:sp>
        <p:nvSpPr>
          <p:cNvPr id="8" name="Shape 4"/>
          <p:cNvSpPr/>
          <p:nvPr/>
        </p:nvSpPr>
        <p:spPr>
          <a:xfrm>
            <a:off x="604837" y="3313628"/>
            <a:ext cx="7934325" cy="4007168"/>
          </a:xfrm>
          <a:prstGeom prst="roundRect">
            <a:avLst>
              <a:gd name="adj" fmla="val 1811"/>
            </a:avLst>
          </a:prstGeom>
          <a:noFill/>
          <a:ln w="7620">
            <a:solidFill>
              <a:srgbClr val="000000">
                <a:alpha val="8000"/>
              </a:srgbClr>
            </a:solidFill>
            <a:prstDash val="solid"/>
          </a:ln>
        </p:spPr>
        <p:txBody>
          <a:bodyPr/>
          <a:lstStyle/>
          <a:p>
            <a:endParaRPr lang="en-IN"/>
          </a:p>
        </p:txBody>
      </p:sp>
      <p:sp>
        <p:nvSpPr>
          <p:cNvPr id="9" name="Shape 5"/>
          <p:cNvSpPr/>
          <p:nvPr/>
        </p:nvSpPr>
        <p:spPr>
          <a:xfrm>
            <a:off x="612458" y="3321248"/>
            <a:ext cx="7918252" cy="498991"/>
          </a:xfrm>
          <a:prstGeom prst="rect">
            <a:avLst/>
          </a:prstGeom>
          <a:solidFill>
            <a:srgbClr val="FFFFFF">
              <a:alpha val="4000"/>
            </a:srgbClr>
          </a:solidFill>
          <a:ln/>
        </p:spPr>
        <p:txBody>
          <a:bodyPr/>
          <a:lstStyle/>
          <a:p>
            <a:endParaRPr lang="en-IN"/>
          </a:p>
        </p:txBody>
      </p:sp>
      <p:sp>
        <p:nvSpPr>
          <p:cNvPr id="10" name="Text 6"/>
          <p:cNvSpPr/>
          <p:nvPr/>
        </p:nvSpPr>
        <p:spPr>
          <a:xfrm>
            <a:off x="786051" y="3432453"/>
            <a:ext cx="2289810" cy="276582"/>
          </a:xfrm>
          <a:prstGeom prst="rect">
            <a:avLst/>
          </a:prstGeom>
          <a:noFill/>
          <a:ln/>
        </p:spPr>
        <p:txBody>
          <a:bodyPr wrap="none" rtlCol="0" anchor="t"/>
          <a:lstStyle/>
          <a:p>
            <a:pPr marL="0" indent="0">
              <a:lnSpc>
                <a:spcPts val="2177"/>
              </a:lnSpc>
              <a:buNone/>
            </a:pPr>
            <a:r>
              <a:rPr lang="en-US" sz="1361" dirty="0">
                <a:solidFill>
                  <a:srgbClr val="3B3535"/>
                </a:solidFill>
                <a:latin typeface="Sora" pitchFamily="34" charset="0"/>
                <a:ea typeface="Sora" pitchFamily="34" charset="-122"/>
                <a:cs typeface="Sora" pitchFamily="34" charset="-120"/>
              </a:rPr>
              <a:t>NodeMCU ESP8266</a:t>
            </a:r>
            <a:endParaRPr lang="en-US" sz="1361" dirty="0"/>
          </a:p>
        </p:txBody>
      </p:sp>
      <p:sp>
        <p:nvSpPr>
          <p:cNvPr id="11" name="Text 7"/>
          <p:cNvSpPr/>
          <p:nvPr/>
        </p:nvSpPr>
        <p:spPr>
          <a:xfrm>
            <a:off x="3429000" y="3432453"/>
            <a:ext cx="2286000" cy="276582"/>
          </a:xfrm>
          <a:prstGeom prst="rect">
            <a:avLst/>
          </a:prstGeom>
          <a:noFill/>
          <a:ln/>
        </p:spPr>
        <p:txBody>
          <a:bodyPr wrap="none" rtlCol="0" anchor="t"/>
          <a:lstStyle/>
          <a:p>
            <a:pPr marL="0" indent="0">
              <a:lnSpc>
                <a:spcPts val="2177"/>
              </a:lnSpc>
              <a:buNone/>
            </a:pPr>
            <a:r>
              <a:rPr lang="en-US" sz="1361" dirty="0">
                <a:solidFill>
                  <a:srgbClr val="3B3535"/>
                </a:solidFill>
                <a:latin typeface="Sora" pitchFamily="34" charset="0"/>
                <a:ea typeface="Sora" pitchFamily="34" charset="-122"/>
                <a:cs typeface="Sora" pitchFamily="34" charset="-120"/>
              </a:rPr>
              <a:t>Component</a:t>
            </a:r>
            <a:endParaRPr lang="en-US" sz="1361" dirty="0"/>
          </a:p>
        </p:txBody>
      </p:sp>
      <p:sp>
        <p:nvSpPr>
          <p:cNvPr id="12" name="Text 8"/>
          <p:cNvSpPr/>
          <p:nvPr/>
        </p:nvSpPr>
        <p:spPr>
          <a:xfrm>
            <a:off x="6068139" y="3432453"/>
            <a:ext cx="2289810" cy="276582"/>
          </a:xfrm>
          <a:prstGeom prst="rect">
            <a:avLst/>
          </a:prstGeom>
          <a:noFill/>
          <a:ln/>
        </p:spPr>
        <p:txBody>
          <a:bodyPr wrap="none" rtlCol="0" anchor="t"/>
          <a:lstStyle/>
          <a:p>
            <a:pPr marL="0" indent="0">
              <a:lnSpc>
                <a:spcPts val="2177"/>
              </a:lnSpc>
              <a:buNone/>
            </a:pPr>
            <a:r>
              <a:rPr lang="en-US" sz="1361" dirty="0">
                <a:solidFill>
                  <a:srgbClr val="3B3535"/>
                </a:solidFill>
                <a:latin typeface="Sora" pitchFamily="34" charset="0"/>
                <a:ea typeface="Sora" pitchFamily="34" charset="-122"/>
                <a:cs typeface="Sora" pitchFamily="34" charset="-120"/>
              </a:rPr>
              <a:t>Function</a:t>
            </a:r>
            <a:endParaRPr lang="en-US" sz="1361" dirty="0"/>
          </a:p>
        </p:txBody>
      </p:sp>
      <p:sp>
        <p:nvSpPr>
          <p:cNvPr id="13" name="Shape 9"/>
          <p:cNvSpPr/>
          <p:nvPr/>
        </p:nvSpPr>
        <p:spPr>
          <a:xfrm>
            <a:off x="612458" y="3820239"/>
            <a:ext cx="7918252" cy="498991"/>
          </a:xfrm>
          <a:prstGeom prst="rect">
            <a:avLst/>
          </a:prstGeom>
          <a:solidFill>
            <a:srgbClr val="000000">
              <a:alpha val="4000"/>
            </a:srgbClr>
          </a:solidFill>
          <a:ln/>
        </p:spPr>
        <p:txBody>
          <a:bodyPr/>
          <a:lstStyle/>
          <a:p>
            <a:endParaRPr lang="en-IN"/>
          </a:p>
        </p:txBody>
      </p:sp>
      <p:sp>
        <p:nvSpPr>
          <p:cNvPr id="14" name="Text 10"/>
          <p:cNvSpPr/>
          <p:nvPr/>
        </p:nvSpPr>
        <p:spPr>
          <a:xfrm>
            <a:off x="786051" y="3931444"/>
            <a:ext cx="2289810" cy="276582"/>
          </a:xfrm>
          <a:prstGeom prst="rect">
            <a:avLst/>
          </a:prstGeom>
          <a:noFill/>
          <a:ln/>
        </p:spPr>
        <p:txBody>
          <a:bodyPr wrap="none" rtlCol="0" anchor="t"/>
          <a:lstStyle/>
          <a:p>
            <a:pPr marL="0" indent="0">
              <a:lnSpc>
                <a:spcPts val="2177"/>
              </a:lnSpc>
              <a:buNone/>
            </a:pPr>
            <a:r>
              <a:rPr lang="en-US" sz="1361" dirty="0">
                <a:solidFill>
                  <a:srgbClr val="3B3535"/>
                </a:solidFill>
                <a:latin typeface="Sora" pitchFamily="34" charset="0"/>
                <a:ea typeface="Sora" pitchFamily="34" charset="-122"/>
                <a:cs typeface="Sora" pitchFamily="34" charset="-120"/>
              </a:rPr>
              <a:t>D1</a:t>
            </a:r>
            <a:endParaRPr lang="en-US" sz="1361" dirty="0"/>
          </a:p>
        </p:txBody>
      </p:sp>
      <p:sp>
        <p:nvSpPr>
          <p:cNvPr id="15" name="Text 11"/>
          <p:cNvSpPr/>
          <p:nvPr/>
        </p:nvSpPr>
        <p:spPr>
          <a:xfrm>
            <a:off x="3429000" y="3931444"/>
            <a:ext cx="2286000" cy="276582"/>
          </a:xfrm>
          <a:prstGeom prst="rect">
            <a:avLst/>
          </a:prstGeom>
          <a:noFill/>
          <a:ln/>
        </p:spPr>
        <p:txBody>
          <a:bodyPr wrap="none" rtlCol="0" anchor="t"/>
          <a:lstStyle/>
          <a:p>
            <a:pPr marL="0" indent="0">
              <a:lnSpc>
                <a:spcPts val="2177"/>
              </a:lnSpc>
              <a:buNone/>
            </a:pPr>
            <a:r>
              <a:rPr lang="en-US" sz="1361" dirty="0">
                <a:solidFill>
                  <a:srgbClr val="3B3535"/>
                </a:solidFill>
                <a:latin typeface="Sora" pitchFamily="34" charset="0"/>
                <a:ea typeface="Sora" pitchFamily="34" charset="-122"/>
                <a:cs typeface="Sora" pitchFamily="34" charset="-120"/>
              </a:rPr>
              <a:t>Ultrasonic Sensor (Trig)</a:t>
            </a:r>
            <a:endParaRPr lang="en-US" sz="1361" dirty="0"/>
          </a:p>
        </p:txBody>
      </p:sp>
      <p:sp>
        <p:nvSpPr>
          <p:cNvPr id="16" name="Text 12"/>
          <p:cNvSpPr/>
          <p:nvPr/>
        </p:nvSpPr>
        <p:spPr>
          <a:xfrm>
            <a:off x="6068139" y="3931444"/>
            <a:ext cx="2289810" cy="276582"/>
          </a:xfrm>
          <a:prstGeom prst="rect">
            <a:avLst/>
          </a:prstGeom>
          <a:noFill/>
          <a:ln/>
        </p:spPr>
        <p:txBody>
          <a:bodyPr wrap="none" rtlCol="0" anchor="t"/>
          <a:lstStyle/>
          <a:p>
            <a:pPr marL="0" indent="0">
              <a:lnSpc>
                <a:spcPts val="2177"/>
              </a:lnSpc>
              <a:buNone/>
            </a:pPr>
            <a:r>
              <a:rPr lang="en-US" sz="1361" dirty="0">
                <a:solidFill>
                  <a:srgbClr val="3B3535"/>
                </a:solidFill>
                <a:latin typeface="Sora" pitchFamily="34" charset="0"/>
                <a:ea typeface="Sora" pitchFamily="34" charset="-122"/>
                <a:cs typeface="Sora" pitchFamily="34" charset="-120"/>
              </a:rPr>
              <a:t>Trigger signal</a:t>
            </a:r>
            <a:endParaRPr lang="en-US" sz="1361" dirty="0"/>
          </a:p>
        </p:txBody>
      </p:sp>
      <p:sp>
        <p:nvSpPr>
          <p:cNvPr id="17" name="Shape 13"/>
          <p:cNvSpPr/>
          <p:nvPr/>
        </p:nvSpPr>
        <p:spPr>
          <a:xfrm>
            <a:off x="612458" y="4319230"/>
            <a:ext cx="7918252" cy="498991"/>
          </a:xfrm>
          <a:prstGeom prst="rect">
            <a:avLst/>
          </a:prstGeom>
          <a:solidFill>
            <a:srgbClr val="FFFFFF">
              <a:alpha val="4000"/>
            </a:srgbClr>
          </a:solidFill>
          <a:ln/>
        </p:spPr>
        <p:txBody>
          <a:bodyPr/>
          <a:lstStyle/>
          <a:p>
            <a:endParaRPr lang="en-IN"/>
          </a:p>
        </p:txBody>
      </p:sp>
      <p:sp>
        <p:nvSpPr>
          <p:cNvPr id="18" name="Text 14"/>
          <p:cNvSpPr/>
          <p:nvPr/>
        </p:nvSpPr>
        <p:spPr>
          <a:xfrm>
            <a:off x="786051" y="4430435"/>
            <a:ext cx="2289810" cy="276582"/>
          </a:xfrm>
          <a:prstGeom prst="rect">
            <a:avLst/>
          </a:prstGeom>
          <a:noFill/>
          <a:ln/>
        </p:spPr>
        <p:txBody>
          <a:bodyPr wrap="none" rtlCol="0" anchor="t"/>
          <a:lstStyle/>
          <a:p>
            <a:pPr marL="0" indent="0">
              <a:lnSpc>
                <a:spcPts val="2177"/>
              </a:lnSpc>
              <a:buNone/>
            </a:pPr>
            <a:r>
              <a:rPr lang="en-US" sz="1361" dirty="0">
                <a:solidFill>
                  <a:srgbClr val="3B3535"/>
                </a:solidFill>
                <a:latin typeface="Sora" pitchFamily="34" charset="0"/>
                <a:ea typeface="Sora" pitchFamily="34" charset="-122"/>
                <a:cs typeface="Sora" pitchFamily="34" charset="-120"/>
              </a:rPr>
              <a:t>D2</a:t>
            </a:r>
            <a:endParaRPr lang="en-US" sz="1361" dirty="0"/>
          </a:p>
        </p:txBody>
      </p:sp>
      <p:sp>
        <p:nvSpPr>
          <p:cNvPr id="19" name="Text 15"/>
          <p:cNvSpPr/>
          <p:nvPr/>
        </p:nvSpPr>
        <p:spPr>
          <a:xfrm>
            <a:off x="3429000" y="4430435"/>
            <a:ext cx="2286000" cy="276582"/>
          </a:xfrm>
          <a:prstGeom prst="rect">
            <a:avLst/>
          </a:prstGeom>
          <a:noFill/>
          <a:ln/>
        </p:spPr>
        <p:txBody>
          <a:bodyPr wrap="none" rtlCol="0" anchor="t"/>
          <a:lstStyle/>
          <a:p>
            <a:pPr marL="0" indent="0">
              <a:lnSpc>
                <a:spcPts val="2177"/>
              </a:lnSpc>
              <a:buNone/>
            </a:pPr>
            <a:r>
              <a:rPr lang="en-US" sz="1361" dirty="0">
                <a:solidFill>
                  <a:srgbClr val="3B3535"/>
                </a:solidFill>
                <a:latin typeface="Sora" pitchFamily="34" charset="0"/>
                <a:ea typeface="Sora" pitchFamily="34" charset="-122"/>
                <a:cs typeface="Sora" pitchFamily="34" charset="-120"/>
              </a:rPr>
              <a:t>Ultrasonic Sensor (Echo)</a:t>
            </a:r>
            <a:endParaRPr lang="en-US" sz="1361" dirty="0"/>
          </a:p>
        </p:txBody>
      </p:sp>
      <p:sp>
        <p:nvSpPr>
          <p:cNvPr id="20" name="Text 16"/>
          <p:cNvSpPr/>
          <p:nvPr/>
        </p:nvSpPr>
        <p:spPr>
          <a:xfrm>
            <a:off x="6068139" y="4430435"/>
            <a:ext cx="2289810" cy="276582"/>
          </a:xfrm>
          <a:prstGeom prst="rect">
            <a:avLst/>
          </a:prstGeom>
          <a:noFill/>
          <a:ln/>
        </p:spPr>
        <p:txBody>
          <a:bodyPr wrap="none" rtlCol="0" anchor="t"/>
          <a:lstStyle/>
          <a:p>
            <a:pPr marL="0" indent="0">
              <a:lnSpc>
                <a:spcPts val="2177"/>
              </a:lnSpc>
              <a:buNone/>
            </a:pPr>
            <a:r>
              <a:rPr lang="en-US" sz="1361" dirty="0">
                <a:solidFill>
                  <a:srgbClr val="3B3535"/>
                </a:solidFill>
                <a:latin typeface="Sora" pitchFamily="34" charset="0"/>
                <a:ea typeface="Sora" pitchFamily="34" charset="-122"/>
                <a:cs typeface="Sora" pitchFamily="34" charset="-120"/>
              </a:rPr>
              <a:t>Echo signal</a:t>
            </a:r>
            <a:endParaRPr lang="en-US" sz="1361" dirty="0"/>
          </a:p>
        </p:txBody>
      </p:sp>
      <p:sp>
        <p:nvSpPr>
          <p:cNvPr id="21" name="Shape 17"/>
          <p:cNvSpPr/>
          <p:nvPr/>
        </p:nvSpPr>
        <p:spPr>
          <a:xfrm>
            <a:off x="612458" y="4818221"/>
            <a:ext cx="7918252" cy="498991"/>
          </a:xfrm>
          <a:prstGeom prst="rect">
            <a:avLst/>
          </a:prstGeom>
          <a:solidFill>
            <a:srgbClr val="000000">
              <a:alpha val="4000"/>
            </a:srgbClr>
          </a:solidFill>
          <a:ln/>
        </p:spPr>
        <p:txBody>
          <a:bodyPr/>
          <a:lstStyle/>
          <a:p>
            <a:endParaRPr lang="en-IN"/>
          </a:p>
        </p:txBody>
      </p:sp>
      <p:sp>
        <p:nvSpPr>
          <p:cNvPr id="22" name="Text 18"/>
          <p:cNvSpPr/>
          <p:nvPr/>
        </p:nvSpPr>
        <p:spPr>
          <a:xfrm>
            <a:off x="786051" y="4929426"/>
            <a:ext cx="2289810" cy="276582"/>
          </a:xfrm>
          <a:prstGeom prst="rect">
            <a:avLst/>
          </a:prstGeom>
          <a:noFill/>
          <a:ln/>
        </p:spPr>
        <p:txBody>
          <a:bodyPr wrap="none" rtlCol="0" anchor="t"/>
          <a:lstStyle/>
          <a:p>
            <a:pPr marL="0" indent="0">
              <a:lnSpc>
                <a:spcPts val="2177"/>
              </a:lnSpc>
              <a:buNone/>
            </a:pPr>
            <a:r>
              <a:rPr lang="en-US" sz="1361" dirty="0">
                <a:solidFill>
                  <a:srgbClr val="3B3535"/>
                </a:solidFill>
                <a:latin typeface="Sora" pitchFamily="34" charset="0"/>
                <a:ea typeface="Sora" pitchFamily="34" charset="-122"/>
                <a:cs typeface="Sora" pitchFamily="34" charset="-120"/>
              </a:rPr>
              <a:t>D3</a:t>
            </a:r>
            <a:endParaRPr lang="en-US" sz="1361" dirty="0"/>
          </a:p>
        </p:txBody>
      </p:sp>
      <p:sp>
        <p:nvSpPr>
          <p:cNvPr id="23" name="Text 19"/>
          <p:cNvSpPr/>
          <p:nvPr/>
        </p:nvSpPr>
        <p:spPr>
          <a:xfrm>
            <a:off x="3429000" y="4929426"/>
            <a:ext cx="2286000" cy="276582"/>
          </a:xfrm>
          <a:prstGeom prst="rect">
            <a:avLst/>
          </a:prstGeom>
          <a:noFill/>
          <a:ln/>
        </p:spPr>
        <p:txBody>
          <a:bodyPr wrap="none" rtlCol="0" anchor="t"/>
          <a:lstStyle/>
          <a:p>
            <a:pPr marL="0" indent="0">
              <a:lnSpc>
                <a:spcPts val="2177"/>
              </a:lnSpc>
              <a:buNone/>
            </a:pPr>
            <a:r>
              <a:rPr lang="en-US" sz="1361" dirty="0">
                <a:solidFill>
                  <a:srgbClr val="3B3535"/>
                </a:solidFill>
                <a:latin typeface="Sora" pitchFamily="34" charset="0"/>
                <a:ea typeface="Sora" pitchFamily="34" charset="-122"/>
                <a:cs typeface="Sora" pitchFamily="34" charset="-120"/>
              </a:rPr>
              <a:t>IR Sensor</a:t>
            </a:r>
            <a:endParaRPr lang="en-US" sz="1361" dirty="0"/>
          </a:p>
        </p:txBody>
      </p:sp>
      <p:sp>
        <p:nvSpPr>
          <p:cNvPr id="24" name="Text 20"/>
          <p:cNvSpPr/>
          <p:nvPr/>
        </p:nvSpPr>
        <p:spPr>
          <a:xfrm>
            <a:off x="6068139" y="4929426"/>
            <a:ext cx="2289810" cy="276582"/>
          </a:xfrm>
          <a:prstGeom prst="rect">
            <a:avLst/>
          </a:prstGeom>
          <a:noFill/>
          <a:ln/>
        </p:spPr>
        <p:txBody>
          <a:bodyPr wrap="none" rtlCol="0" anchor="t"/>
          <a:lstStyle/>
          <a:p>
            <a:pPr marL="0" indent="0">
              <a:lnSpc>
                <a:spcPts val="2177"/>
              </a:lnSpc>
              <a:buNone/>
            </a:pPr>
            <a:r>
              <a:rPr lang="en-US" sz="1361" dirty="0">
                <a:solidFill>
                  <a:srgbClr val="3B3535"/>
                </a:solidFill>
                <a:latin typeface="Sora" pitchFamily="34" charset="0"/>
                <a:ea typeface="Sora" pitchFamily="34" charset="-122"/>
                <a:cs typeface="Sora" pitchFamily="34" charset="-120"/>
              </a:rPr>
              <a:t>Motion detection signal</a:t>
            </a:r>
            <a:endParaRPr lang="en-US" sz="1361" dirty="0"/>
          </a:p>
        </p:txBody>
      </p:sp>
      <p:sp>
        <p:nvSpPr>
          <p:cNvPr id="25" name="Shape 21"/>
          <p:cNvSpPr/>
          <p:nvPr/>
        </p:nvSpPr>
        <p:spPr>
          <a:xfrm>
            <a:off x="612458" y="5317212"/>
            <a:ext cx="7918252" cy="498991"/>
          </a:xfrm>
          <a:prstGeom prst="rect">
            <a:avLst/>
          </a:prstGeom>
          <a:solidFill>
            <a:srgbClr val="FFFFFF">
              <a:alpha val="4000"/>
            </a:srgbClr>
          </a:solidFill>
          <a:ln/>
        </p:spPr>
        <p:txBody>
          <a:bodyPr/>
          <a:lstStyle/>
          <a:p>
            <a:endParaRPr lang="en-IN"/>
          </a:p>
        </p:txBody>
      </p:sp>
      <p:sp>
        <p:nvSpPr>
          <p:cNvPr id="26" name="Text 22"/>
          <p:cNvSpPr/>
          <p:nvPr/>
        </p:nvSpPr>
        <p:spPr>
          <a:xfrm>
            <a:off x="786051" y="5428417"/>
            <a:ext cx="2289810" cy="276582"/>
          </a:xfrm>
          <a:prstGeom prst="rect">
            <a:avLst/>
          </a:prstGeom>
          <a:noFill/>
          <a:ln/>
        </p:spPr>
        <p:txBody>
          <a:bodyPr wrap="none" rtlCol="0" anchor="t"/>
          <a:lstStyle/>
          <a:p>
            <a:pPr marL="0" indent="0">
              <a:lnSpc>
                <a:spcPts val="2177"/>
              </a:lnSpc>
              <a:buNone/>
            </a:pPr>
            <a:r>
              <a:rPr lang="en-US" sz="1361" dirty="0">
                <a:solidFill>
                  <a:srgbClr val="3B3535"/>
                </a:solidFill>
                <a:latin typeface="Sora" pitchFamily="34" charset="0"/>
                <a:ea typeface="Sora" pitchFamily="34" charset="-122"/>
                <a:cs typeface="Sora" pitchFamily="34" charset="-120"/>
              </a:rPr>
              <a:t>D4</a:t>
            </a:r>
            <a:endParaRPr lang="en-US" sz="1361" dirty="0"/>
          </a:p>
        </p:txBody>
      </p:sp>
      <p:sp>
        <p:nvSpPr>
          <p:cNvPr id="27" name="Text 23"/>
          <p:cNvSpPr/>
          <p:nvPr/>
        </p:nvSpPr>
        <p:spPr>
          <a:xfrm>
            <a:off x="3429000" y="5428417"/>
            <a:ext cx="2286000" cy="276582"/>
          </a:xfrm>
          <a:prstGeom prst="rect">
            <a:avLst/>
          </a:prstGeom>
          <a:noFill/>
          <a:ln/>
        </p:spPr>
        <p:txBody>
          <a:bodyPr wrap="none" rtlCol="0" anchor="t"/>
          <a:lstStyle/>
          <a:p>
            <a:pPr marL="0" indent="0">
              <a:lnSpc>
                <a:spcPts val="2177"/>
              </a:lnSpc>
              <a:buNone/>
            </a:pPr>
            <a:r>
              <a:rPr lang="en-US" sz="1361" dirty="0">
                <a:solidFill>
                  <a:srgbClr val="3B3535"/>
                </a:solidFill>
                <a:latin typeface="Sora" pitchFamily="34" charset="0"/>
                <a:ea typeface="Sora" pitchFamily="34" charset="-122"/>
                <a:cs typeface="Sora" pitchFamily="34" charset="-120"/>
              </a:rPr>
              <a:t>Flame Sensor</a:t>
            </a:r>
            <a:endParaRPr lang="en-US" sz="1361" dirty="0"/>
          </a:p>
        </p:txBody>
      </p:sp>
      <p:sp>
        <p:nvSpPr>
          <p:cNvPr id="28" name="Text 24"/>
          <p:cNvSpPr/>
          <p:nvPr/>
        </p:nvSpPr>
        <p:spPr>
          <a:xfrm>
            <a:off x="6068139" y="5428417"/>
            <a:ext cx="2289810" cy="276582"/>
          </a:xfrm>
          <a:prstGeom prst="rect">
            <a:avLst/>
          </a:prstGeom>
          <a:noFill/>
          <a:ln/>
        </p:spPr>
        <p:txBody>
          <a:bodyPr wrap="none" rtlCol="0" anchor="t"/>
          <a:lstStyle/>
          <a:p>
            <a:pPr marL="0" indent="0">
              <a:lnSpc>
                <a:spcPts val="2177"/>
              </a:lnSpc>
              <a:buNone/>
            </a:pPr>
            <a:r>
              <a:rPr lang="en-US" sz="1361" dirty="0">
                <a:solidFill>
                  <a:srgbClr val="3B3535"/>
                </a:solidFill>
                <a:latin typeface="Sora" pitchFamily="34" charset="0"/>
                <a:ea typeface="Sora" pitchFamily="34" charset="-122"/>
                <a:cs typeface="Sora" pitchFamily="34" charset="-120"/>
              </a:rPr>
              <a:t>Heat detection signal</a:t>
            </a:r>
            <a:endParaRPr lang="en-US" sz="1361" dirty="0"/>
          </a:p>
        </p:txBody>
      </p:sp>
      <p:sp>
        <p:nvSpPr>
          <p:cNvPr id="29" name="Shape 25"/>
          <p:cNvSpPr/>
          <p:nvPr/>
        </p:nvSpPr>
        <p:spPr>
          <a:xfrm>
            <a:off x="612458" y="5816203"/>
            <a:ext cx="7918252" cy="498991"/>
          </a:xfrm>
          <a:prstGeom prst="rect">
            <a:avLst/>
          </a:prstGeom>
          <a:solidFill>
            <a:srgbClr val="000000">
              <a:alpha val="4000"/>
            </a:srgbClr>
          </a:solidFill>
          <a:ln/>
        </p:spPr>
        <p:txBody>
          <a:bodyPr/>
          <a:lstStyle/>
          <a:p>
            <a:endParaRPr lang="en-IN"/>
          </a:p>
        </p:txBody>
      </p:sp>
      <p:sp>
        <p:nvSpPr>
          <p:cNvPr id="30" name="Text 26"/>
          <p:cNvSpPr/>
          <p:nvPr/>
        </p:nvSpPr>
        <p:spPr>
          <a:xfrm>
            <a:off x="786051" y="5927408"/>
            <a:ext cx="2289810" cy="276582"/>
          </a:xfrm>
          <a:prstGeom prst="rect">
            <a:avLst/>
          </a:prstGeom>
          <a:noFill/>
          <a:ln/>
        </p:spPr>
        <p:txBody>
          <a:bodyPr wrap="none" rtlCol="0" anchor="t"/>
          <a:lstStyle/>
          <a:p>
            <a:pPr marL="0" indent="0">
              <a:lnSpc>
                <a:spcPts val="2177"/>
              </a:lnSpc>
              <a:buNone/>
            </a:pPr>
            <a:r>
              <a:rPr lang="en-US" sz="1361" dirty="0">
                <a:solidFill>
                  <a:srgbClr val="3B3535"/>
                </a:solidFill>
                <a:latin typeface="Sora" pitchFamily="34" charset="0"/>
                <a:ea typeface="Sora" pitchFamily="34" charset="-122"/>
                <a:cs typeface="Sora" pitchFamily="34" charset="-120"/>
              </a:rPr>
              <a:t>D5</a:t>
            </a:r>
            <a:endParaRPr lang="en-US" sz="1361" dirty="0"/>
          </a:p>
        </p:txBody>
      </p:sp>
      <p:sp>
        <p:nvSpPr>
          <p:cNvPr id="31" name="Text 27"/>
          <p:cNvSpPr/>
          <p:nvPr/>
        </p:nvSpPr>
        <p:spPr>
          <a:xfrm>
            <a:off x="3429000" y="5927408"/>
            <a:ext cx="2286000" cy="276582"/>
          </a:xfrm>
          <a:prstGeom prst="rect">
            <a:avLst/>
          </a:prstGeom>
          <a:noFill/>
          <a:ln/>
        </p:spPr>
        <p:txBody>
          <a:bodyPr wrap="none" rtlCol="0" anchor="t"/>
          <a:lstStyle/>
          <a:p>
            <a:pPr marL="0" indent="0">
              <a:lnSpc>
                <a:spcPts val="2177"/>
              </a:lnSpc>
              <a:buNone/>
            </a:pPr>
            <a:r>
              <a:rPr lang="en-US" sz="1361" dirty="0">
                <a:solidFill>
                  <a:srgbClr val="3B3535"/>
                </a:solidFill>
                <a:latin typeface="Sora" pitchFamily="34" charset="0"/>
                <a:ea typeface="Sora" pitchFamily="34" charset="-122"/>
                <a:cs typeface="Sora" pitchFamily="34" charset="-120"/>
              </a:rPr>
              <a:t>Eye Blink Sensor</a:t>
            </a:r>
            <a:endParaRPr lang="en-US" sz="1361" dirty="0"/>
          </a:p>
        </p:txBody>
      </p:sp>
      <p:sp>
        <p:nvSpPr>
          <p:cNvPr id="32" name="Text 28"/>
          <p:cNvSpPr/>
          <p:nvPr/>
        </p:nvSpPr>
        <p:spPr>
          <a:xfrm>
            <a:off x="6068139" y="5927408"/>
            <a:ext cx="2289810" cy="276582"/>
          </a:xfrm>
          <a:prstGeom prst="rect">
            <a:avLst/>
          </a:prstGeom>
          <a:noFill/>
          <a:ln/>
        </p:spPr>
        <p:txBody>
          <a:bodyPr wrap="none" rtlCol="0" anchor="t"/>
          <a:lstStyle/>
          <a:p>
            <a:pPr marL="0" indent="0">
              <a:lnSpc>
                <a:spcPts val="2177"/>
              </a:lnSpc>
              <a:buNone/>
            </a:pPr>
            <a:r>
              <a:rPr lang="en-US" sz="1361" dirty="0">
                <a:solidFill>
                  <a:srgbClr val="3B3535"/>
                </a:solidFill>
                <a:latin typeface="Sora" pitchFamily="34" charset="0"/>
                <a:ea typeface="Sora" pitchFamily="34" charset="-122"/>
                <a:cs typeface="Sora" pitchFamily="34" charset="-120"/>
              </a:rPr>
              <a:t>Eye blink detection signal</a:t>
            </a:r>
            <a:endParaRPr lang="en-US" sz="1361" dirty="0"/>
          </a:p>
        </p:txBody>
      </p:sp>
      <p:sp>
        <p:nvSpPr>
          <p:cNvPr id="33" name="Shape 29"/>
          <p:cNvSpPr/>
          <p:nvPr/>
        </p:nvSpPr>
        <p:spPr>
          <a:xfrm>
            <a:off x="612458" y="6315194"/>
            <a:ext cx="7918252" cy="498991"/>
          </a:xfrm>
          <a:prstGeom prst="rect">
            <a:avLst/>
          </a:prstGeom>
          <a:solidFill>
            <a:srgbClr val="FFFFFF">
              <a:alpha val="4000"/>
            </a:srgbClr>
          </a:solidFill>
          <a:ln/>
        </p:spPr>
        <p:txBody>
          <a:bodyPr/>
          <a:lstStyle/>
          <a:p>
            <a:endParaRPr lang="en-IN"/>
          </a:p>
        </p:txBody>
      </p:sp>
      <p:sp>
        <p:nvSpPr>
          <p:cNvPr id="34" name="Text 30"/>
          <p:cNvSpPr/>
          <p:nvPr/>
        </p:nvSpPr>
        <p:spPr>
          <a:xfrm>
            <a:off x="786051" y="6426398"/>
            <a:ext cx="2289810" cy="276582"/>
          </a:xfrm>
          <a:prstGeom prst="rect">
            <a:avLst/>
          </a:prstGeom>
          <a:noFill/>
          <a:ln/>
        </p:spPr>
        <p:txBody>
          <a:bodyPr wrap="none" rtlCol="0" anchor="t"/>
          <a:lstStyle/>
          <a:p>
            <a:pPr marL="0" indent="0">
              <a:lnSpc>
                <a:spcPts val="2177"/>
              </a:lnSpc>
              <a:buNone/>
            </a:pPr>
            <a:r>
              <a:rPr lang="en-US" sz="1361" dirty="0">
                <a:solidFill>
                  <a:srgbClr val="3B3535"/>
                </a:solidFill>
                <a:latin typeface="Sora" pitchFamily="34" charset="0"/>
                <a:ea typeface="Sora" pitchFamily="34" charset="-122"/>
                <a:cs typeface="Sora" pitchFamily="34" charset="-120"/>
              </a:rPr>
              <a:t>D6</a:t>
            </a:r>
            <a:endParaRPr lang="en-US" sz="1361" dirty="0"/>
          </a:p>
        </p:txBody>
      </p:sp>
      <p:sp>
        <p:nvSpPr>
          <p:cNvPr id="35" name="Text 31"/>
          <p:cNvSpPr/>
          <p:nvPr/>
        </p:nvSpPr>
        <p:spPr>
          <a:xfrm>
            <a:off x="3429000" y="6426398"/>
            <a:ext cx="2286000" cy="276582"/>
          </a:xfrm>
          <a:prstGeom prst="rect">
            <a:avLst/>
          </a:prstGeom>
          <a:noFill/>
          <a:ln/>
        </p:spPr>
        <p:txBody>
          <a:bodyPr wrap="none" rtlCol="0" anchor="t"/>
          <a:lstStyle/>
          <a:p>
            <a:pPr marL="0" indent="0">
              <a:lnSpc>
                <a:spcPts val="2177"/>
              </a:lnSpc>
              <a:buNone/>
            </a:pPr>
            <a:r>
              <a:rPr lang="en-US" sz="1361" dirty="0">
                <a:solidFill>
                  <a:srgbClr val="3B3535"/>
                </a:solidFill>
                <a:latin typeface="Sora" pitchFamily="34" charset="0"/>
                <a:ea typeface="Sora" pitchFamily="34" charset="-122"/>
                <a:cs typeface="Sora" pitchFamily="34" charset="-120"/>
              </a:rPr>
              <a:t>Servo Motor</a:t>
            </a:r>
            <a:endParaRPr lang="en-US" sz="1361" dirty="0"/>
          </a:p>
        </p:txBody>
      </p:sp>
      <p:sp>
        <p:nvSpPr>
          <p:cNvPr id="36" name="Text 32"/>
          <p:cNvSpPr/>
          <p:nvPr/>
        </p:nvSpPr>
        <p:spPr>
          <a:xfrm>
            <a:off x="6068139" y="6426398"/>
            <a:ext cx="2289810" cy="276582"/>
          </a:xfrm>
          <a:prstGeom prst="rect">
            <a:avLst/>
          </a:prstGeom>
          <a:noFill/>
          <a:ln/>
        </p:spPr>
        <p:txBody>
          <a:bodyPr wrap="none" rtlCol="0" anchor="t"/>
          <a:lstStyle/>
          <a:p>
            <a:pPr marL="0" indent="0">
              <a:lnSpc>
                <a:spcPts val="2177"/>
              </a:lnSpc>
              <a:buNone/>
            </a:pPr>
            <a:r>
              <a:rPr lang="en-US" sz="1361" dirty="0">
                <a:solidFill>
                  <a:srgbClr val="3B3535"/>
                </a:solidFill>
                <a:latin typeface="Sora" pitchFamily="34" charset="0"/>
                <a:ea typeface="Sora" pitchFamily="34" charset="-122"/>
                <a:cs typeface="Sora" pitchFamily="34" charset="-120"/>
              </a:rPr>
              <a:t>Control signal</a:t>
            </a:r>
            <a:endParaRPr lang="en-US" sz="1361" dirty="0"/>
          </a:p>
        </p:txBody>
      </p:sp>
      <p:sp>
        <p:nvSpPr>
          <p:cNvPr id="37" name="Shape 33"/>
          <p:cNvSpPr/>
          <p:nvPr/>
        </p:nvSpPr>
        <p:spPr>
          <a:xfrm>
            <a:off x="612458" y="6814185"/>
            <a:ext cx="7918252" cy="498991"/>
          </a:xfrm>
          <a:prstGeom prst="rect">
            <a:avLst/>
          </a:prstGeom>
          <a:solidFill>
            <a:srgbClr val="000000">
              <a:alpha val="4000"/>
            </a:srgbClr>
          </a:solidFill>
          <a:ln/>
        </p:spPr>
        <p:txBody>
          <a:bodyPr/>
          <a:lstStyle/>
          <a:p>
            <a:endParaRPr lang="en-IN"/>
          </a:p>
        </p:txBody>
      </p:sp>
      <p:sp>
        <p:nvSpPr>
          <p:cNvPr id="38" name="Text 34"/>
          <p:cNvSpPr/>
          <p:nvPr/>
        </p:nvSpPr>
        <p:spPr>
          <a:xfrm>
            <a:off x="786051" y="6925389"/>
            <a:ext cx="2289810" cy="276582"/>
          </a:xfrm>
          <a:prstGeom prst="rect">
            <a:avLst/>
          </a:prstGeom>
          <a:noFill/>
          <a:ln/>
        </p:spPr>
        <p:txBody>
          <a:bodyPr wrap="none" rtlCol="0" anchor="t"/>
          <a:lstStyle/>
          <a:p>
            <a:pPr marL="0" indent="0">
              <a:lnSpc>
                <a:spcPts val="2177"/>
              </a:lnSpc>
              <a:buNone/>
            </a:pPr>
            <a:r>
              <a:rPr lang="en-US" sz="1361" dirty="0">
                <a:solidFill>
                  <a:srgbClr val="3B3535"/>
                </a:solidFill>
                <a:latin typeface="Sora" pitchFamily="34" charset="0"/>
                <a:ea typeface="Sora" pitchFamily="34" charset="-122"/>
                <a:cs typeface="Sora" pitchFamily="34" charset="-120"/>
              </a:rPr>
              <a:t>D7</a:t>
            </a:r>
            <a:endParaRPr lang="en-US" sz="1361" dirty="0"/>
          </a:p>
        </p:txBody>
      </p:sp>
      <p:sp>
        <p:nvSpPr>
          <p:cNvPr id="39" name="Text 35"/>
          <p:cNvSpPr/>
          <p:nvPr/>
        </p:nvSpPr>
        <p:spPr>
          <a:xfrm>
            <a:off x="3429000" y="6925389"/>
            <a:ext cx="2286000" cy="276582"/>
          </a:xfrm>
          <a:prstGeom prst="rect">
            <a:avLst/>
          </a:prstGeom>
          <a:noFill/>
          <a:ln/>
        </p:spPr>
        <p:txBody>
          <a:bodyPr wrap="none" rtlCol="0" anchor="t"/>
          <a:lstStyle/>
          <a:p>
            <a:pPr marL="0" indent="0">
              <a:lnSpc>
                <a:spcPts val="2177"/>
              </a:lnSpc>
              <a:buNone/>
            </a:pPr>
            <a:r>
              <a:rPr lang="en-US" sz="1361" dirty="0">
                <a:solidFill>
                  <a:srgbClr val="3B3535"/>
                </a:solidFill>
                <a:latin typeface="Sora" pitchFamily="34" charset="0"/>
                <a:ea typeface="Sora" pitchFamily="34" charset="-122"/>
                <a:cs typeface="Sora" pitchFamily="34" charset="-120"/>
              </a:rPr>
              <a:t>Buzzer</a:t>
            </a:r>
            <a:endParaRPr lang="en-US" sz="1361" dirty="0"/>
          </a:p>
        </p:txBody>
      </p:sp>
      <p:sp>
        <p:nvSpPr>
          <p:cNvPr id="40" name="Text 36"/>
          <p:cNvSpPr/>
          <p:nvPr/>
        </p:nvSpPr>
        <p:spPr>
          <a:xfrm>
            <a:off x="6068139" y="6925389"/>
            <a:ext cx="2289810" cy="276582"/>
          </a:xfrm>
          <a:prstGeom prst="rect">
            <a:avLst/>
          </a:prstGeom>
          <a:noFill/>
          <a:ln/>
        </p:spPr>
        <p:txBody>
          <a:bodyPr wrap="none" rtlCol="0" anchor="t"/>
          <a:lstStyle/>
          <a:p>
            <a:pPr marL="0" indent="0">
              <a:lnSpc>
                <a:spcPts val="2177"/>
              </a:lnSpc>
              <a:buNone/>
            </a:pPr>
            <a:r>
              <a:rPr lang="en-US" sz="1361" dirty="0">
                <a:solidFill>
                  <a:srgbClr val="3B3535"/>
                </a:solidFill>
                <a:latin typeface="Sora" pitchFamily="34" charset="0"/>
                <a:ea typeface="Sora" pitchFamily="34" charset="-122"/>
                <a:cs typeface="Sora" pitchFamily="34" charset="-120"/>
              </a:rPr>
              <a:t>Sound output signal</a:t>
            </a:r>
            <a:endParaRPr lang="en-US" sz="1361" dirty="0"/>
          </a:p>
        </p:txBody>
      </p:sp>
      <p:pic>
        <p:nvPicPr>
          <p:cNvPr id="42" name="Picture 41">
            <a:extLst>
              <a:ext uri="{FF2B5EF4-FFF2-40B4-BE49-F238E27FC236}">
                <a16:creationId xmlns:a16="http://schemas.microsoft.com/office/drawing/2014/main" id="{D2FF4DE9-6D92-0692-7F92-FAD9B4C348D5}"/>
              </a:ext>
            </a:extLst>
          </p:cNvPr>
          <p:cNvPicPr>
            <a:picLocks noChangeAspect="1"/>
          </p:cNvPicPr>
          <p:nvPr/>
        </p:nvPicPr>
        <p:blipFill>
          <a:blip r:embed="rId3"/>
          <a:stretch>
            <a:fillRect/>
          </a:stretch>
        </p:blipFill>
        <p:spPr>
          <a:xfrm>
            <a:off x="8093447" y="2136814"/>
            <a:ext cx="6215905" cy="4192429"/>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7EEF9"/>
          </a:solidFill>
          <a:ln/>
        </p:spPr>
        <p:txBody>
          <a:bodyPr/>
          <a:lstStyle/>
          <a:p>
            <a:endParaRPr lang="en-IN"/>
          </a:p>
        </p:txBody>
      </p:sp>
      <p:sp>
        <p:nvSpPr>
          <p:cNvPr id="3" name="Shape 1"/>
          <p:cNvSpPr/>
          <p:nvPr/>
        </p:nvSpPr>
        <p:spPr>
          <a:xfrm>
            <a:off x="0" y="0"/>
            <a:ext cx="14630400" cy="8229600"/>
          </a:xfrm>
          <a:prstGeom prst="rect">
            <a:avLst/>
          </a:prstGeom>
          <a:solidFill>
            <a:srgbClr val="FFFAFA"/>
          </a:solidFill>
          <a:ln/>
        </p:spPr>
        <p:txBody>
          <a:bodyPr/>
          <a:lstStyle/>
          <a:p>
            <a:endParaRPr lang="en-IN"/>
          </a:p>
        </p:txBody>
      </p:sp>
      <p:sp>
        <p:nvSpPr>
          <p:cNvPr id="6" name="Text 2"/>
          <p:cNvSpPr/>
          <p:nvPr/>
        </p:nvSpPr>
        <p:spPr>
          <a:xfrm>
            <a:off x="604837" y="1247656"/>
            <a:ext cx="7230666" cy="568523"/>
          </a:xfrm>
          <a:prstGeom prst="rect">
            <a:avLst/>
          </a:prstGeom>
          <a:noFill/>
          <a:ln/>
        </p:spPr>
        <p:txBody>
          <a:bodyPr wrap="none" rtlCol="0" anchor="t"/>
          <a:lstStyle/>
          <a:p>
            <a:pPr marL="0" indent="0">
              <a:lnSpc>
                <a:spcPts val="4476"/>
              </a:lnSpc>
              <a:buNone/>
            </a:pPr>
            <a:r>
              <a:rPr lang="en-US" sz="3581" b="1" dirty="0">
                <a:solidFill>
                  <a:srgbClr val="1F1E1E"/>
                </a:solidFill>
                <a:latin typeface="Alexandria" pitchFamily="34" charset="0"/>
                <a:ea typeface="Alexandria" pitchFamily="34" charset="-122"/>
                <a:cs typeface="Alexandria" pitchFamily="34" charset="-120"/>
              </a:rPr>
              <a:t>Advantages and Disadvantages</a:t>
            </a:r>
            <a:endParaRPr lang="en-US" sz="3581" dirty="0"/>
          </a:p>
        </p:txBody>
      </p:sp>
      <p:sp>
        <p:nvSpPr>
          <p:cNvPr id="7" name="Text 3"/>
          <p:cNvSpPr/>
          <p:nvPr/>
        </p:nvSpPr>
        <p:spPr>
          <a:xfrm>
            <a:off x="604837" y="2075378"/>
            <a:ext cx="7934325" cy="1382911"/>
          </a:xfrm>
          <a:prstGeom prst="rect">
            <a:avLst/>
          </a:prstGeom>
          <a:noFill/>
          <a:ln/>
        </p:spPr>
        <p:txBody>
          <a:bodyPr wrap="square" rtlCol="0" anchor="t"/>
          <a:lstStyle/>
          <a:p>
            <a:pPr marL="0" indent="0">
              <a:lnSpc>
                <a:spcPts val="2177"/>
              </a:lnSpc>
              <a:buNone/>
            </a:pPr>
            <a:r>
              <a:rPr lang="en-US" sz="1361" dirty="0">
                <a:solidFill>
                  <a:srgbClr val="3B3535"/>
                </a:solidFill>
                <a:latin typeface="Sora" pitchFamily="34" charset="0"/>
                <a:ea typeface="Sora" pitchFamily="34" charset="-122"/>
                <a:cs typeface="Sora" pitchFamily="34" charset="-120"/>
              </a:rPr>
              <a:t>The security system offers a number of advantages, but it also has some limitations. The advantages include      enhanced security through the use of multiple sensors, timely detection of threats, and remote monitoring capabilities. The disadvantages include potential false positives, limited coverage area, and the need for regular maintenance and calibration of the sensors.</a:t>
            </a:r>
            <a:endParaRPr lang="en-US" sz="1361" dirty="0"/>
          </a:p>
        </p:txBody>
      </p:sp>
      <p:sp>
        <p:nvSpPr>
          <p:cNvPr id="9" name="Text 5"/>
          <p:cNvSpPr/>
          <p:nvPr/>
        </p:nvSpPr>
        <p:spPr>
          <a:xfrm>
            <a:off x="785217" y="3832979"/>
            <a:ext cx="2273856" cy="284202"/>
          </a:xfrm>
          <a:prstGeom prst="rect">
            <a:avLst/>
          </a:prstGeom>
          <a:noFill/>
          <a:ln/>
        </p:spPr>
        <p:txBody>
          <a:bodyPr wrap="none" rtlCol="0" anchor="t"/>
          <a:lstStyle/>
          <a:p>
            <a:pPr marL="0" indent="0">
              <a:lnSpc>
                <a:spcPts val="2238"/>
              </a:lnSpc>
              <a:buNone/>
            </a:pPr>
            <a:r>
              <a:rPr lang="en-US" sz="1791" b="1" dirty="0">
                <a:solidFill>
                  <a:srgbClr val="3B3535"/>
                </a:solidFill>
                <a:latin typeface="Alexandria" pitchFamily="34" charset="0"/>
                <a:ea typeface="Alexandria" pitchFamily="34" charset="-122"/>
                <a:cs typeface="Alexandria" pitchFamily="34" charset="-120"/>
              </a:rPr>
              <a:t>Advantages</a:t>
            </a:r>
            <a:endParaRPr lang="en-US" sz="1791" dirty="0"/>
          </a:p>
        </p:txBody>
      </p:sp>
      <p:sp>
        <p:nvSpPr>
          <p:cNvPr id="10" name="Text 6"/>
          <p:cNvSpPr/>
          <p:nvPr/>
        </p:nvSpPr>
        <p:spPr>
          <a:xfrm>
            <a:off x="785217" y="4220766"/>
            <a:ext cx="7573566" cy="829747"/>
          </a:xfrm>
          <a:prstGeom prst="rect">
            <a:avLst/>
          </a:prstGeom>
          <a:noFill/>
          <a:ln/>
        </p:spPr>
        <p:txBody>
          <a:bodyPr wrap="square" rtlCol="0" anchor="t"/>
          <a:lstStyle/>
          <a:p>
            <a:pPr marL="0" indent="0">
              <a:lnSpc>
                <a:spcPts val="2177"/>
              </a:lnSpc>
              <a:buNone/>
            </a:pPr>
            <a:r>
              <a:rPr lang="en-US" sz="1361" dirty="0">
                <a:solidFill>
                  <a:srgbClr val="3B3535"/>
                </a:solidFill>
                <a:latin typeface="Sora" pitchFamily="34" charset="0"/>
                <a:ea typeface="Sora" pitchFamily="34" charset="-122"/>
                <a:cs typeface="Sora" pitchFamily="34" charset="-120"/>
              </a:rPr>
              <a:t>Multiple sensors provide comprehensive threat detection. Timely alerts and responses minimize potential damage. Remote monitoring enables proactive security measures. Cost-effective compared to traditional security systems.</a:t>
            </a:r>
            <a:endParaRPr lang="en-US" sz="1361" dirty="0"/>
          </a:p>
        </p:txBody>
      </p:sp>
      <p:sp>
        <p:nvSpPr>
          <p:cNvPr id="12" name="Text 8"/>
          <p:cNvSpPr/>
          <p:nvPr/>
        </p:nvSpPr>
        <p:spPr>
          <a:xfrm>
            <a:off x="785217" y="5584031"/>
            <a:ext cx="2273856" cy="284202"/>
          </a:xfrm>
          <a:prstGeom prst="rect">
            <a:avLst/>
          </a:prstGeom>
          <a:noFill/>
          <a:ln/>
        </p:spPr>
        <p:txBody>
          <a:bodyPr wrap="none" rtlCol="0" anchor="t"/>
          <a:lstStyle/>
          <a:p>
            <a:pPr marL="0" indent="0">
              <a:lnSpc>
                <a:spcPts val="2238"/>
              </a:lnSpc>
              <a:buNone/>
            </a:pPr>
            <a:r>
              <a:rPr lang="en-US" sz="1791" b="1" dirty="0">
                <a:solidFill>
                  <a:srgbClr val="3B3535"/>
                </a:solidFill>
                <a:latin typeface="Alexandria" pitchFamily="34" charset="0"/>
                <a:ea typeface="Alexandria" pitchFamily="34" charset="-122"/>
                <a:cs typeface="Alexandria" pitchFamily="34" charset="-120"/>
              </a:rPr>
              <a:t>Disadvantages</a:t>
            </a:r>
            <a:endParaRPr lang="en-US" sz="1791" dirty="0"/>
          </a:p>
        </p:txBody>
      </p:sp>
      <p:sp>
        <p:nvSpPr>
          <p:cNvPr id="13" name="Text 9"/>
          <p:cNvSpPr/>
          <p:nvPr/>
        </p:nvSpPr>
        <p:spPr>
          <a:xfrm>
            <a:off x="785217" y="5971818"/>
            <a:ext cx="7573566" cy="829747"/>
          </a:xfrm>
          <a:prstGeom prst="rect">
            <a:avLst/>
          </a:prstGeom>
          <a:noFill/>
          <a:ln/>
        </p:spPr>
        <p:txBody>
          <a:bodyPr wrap="square" rtlCol="0" anchor="t"/>
          <a:lstStyle/>
          <a:p>
            <a:pPr marL="0" indent="0">
              <a:lnSpc>
                <a:spcPts val="2177"/>
              </a:lnSpc>
              <a:buNone/>
            </a:pPr>
            <a:r>
              <a:rPr lang="en-US" sz="1361" dirty="0">
                <a:solidFill>
                  <a:srgbClr val="3B3535"/>
                </a:solidFill>
                <a:latin typeface="Sora" pitchFamily="34" charset="0"/>
                <a:ea typeface="Sora" pitchFamily="34" charset="-122"/>
                <a:cs typeface="Sora" pitchFamily="34" charset="-120"/>
              </a:rPr>
              <a:t>Potential for false positives can lead to unnecessary alarms. Limited coverage area may leave certain areas vulnerable. Requires regular maintenance and sensor calibration. Susceptibility to interference from external sources.</a:t>
            </a:r>
            <a:endParaRPr lang="en-US" sz="1361" dirty="0"/>
          </a:p>
        </p:txBody>
      </p:sp>
      <p:pic>
        <p:nvPicPr>
          <p:cNvPr id="15" name="Picture 14">
            <a:extLst>
              <a:ext uri="{FF2B5EF4-FFF2-40B4-BE49-F238E27FC236}">
                <a16:creationId xmlns:a16="http://schemas.microsoft.com/office/drawing/2014/main" id="{EBD43462-F82D-820A-578A-DAF56A439D2B}"/>
              </a:ext>
            </a:extLst>
          </p:cNvPr>
          <p:cNvPicPr>
            <a:picLocks noChangeAspect="1"/>
          </p:cNvPicPr>
          <p:nvPr/>
        </p:nvPicPr>
        <p:blipFill>
          <a:blip r:embed="rId3"/>
          <a:stretch>
            <a:fillRect/>
          </a:stretch>
        </p:blipFill>
        <p:spPr>
          <a:xfrm>
            <a:off x="8181424" y="2756448"/>
            <a:ext cx="6002928" cy="3666591"/>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7EEF9"/>
          </a:solidFill>
          <a:ln/>
        </p:spPr>
        <p:txBody>
          <a:bodyPr/>
          <a:lstStyle/>
          <a:p>
            <a:endParaRPr lang="en-IN"/>
          </a:p>
        </p:txBody>
      </p:sp>
      <p:sp>
        <p:nvSpPr>
          <p:cNvPr id="3" name="Shape 1"/>
          <p:cNvSpPr/>
          <p:nvPr/>
        </p:nvSpPr>
        <p:spPr>
          <a:xfrm>
            <a:off x="0" y="0"/>
            <a:ext cx="14630400" cy="8229600"/>
          </a:xfrm>
          <a:prstGeom prst="rect">
            <a:avLst/>
          </a:prstGeom>
          <a:solidFill>
            <a:srgbClr val="FFFAFA"/>
          </a:solidFill>
          <a:ln/>
        </p:spPr>
        <p:txBody>
          <a:bodyPr/>
          <a:lstStyle/>
          <a:p>
            <a:endParaRPr lang="en-IN"/>
          </a:p>
        </p:txBody>
      </p:sp>
      <p:sp>
        <p:nvSpPr>
          <p:cNvPr id="6" name="Text 2"/>
          <p:cNvSpPr/>
          <p:nvPr/>
        </p:nvSpPr>
        <p:spPr>
          <a:xfrm>
            <a:off x="604837" y="838438"/>
            <a:ext cx="4547830" cy="568523"/>
          </a:xfrm>
          <a:prstGeom prst="rect">
            <a:avLst/>
          </a:prstGeom>
          <a:noFill/>
          <a:ln/>
        </p:spPr>
        <p:txBody>
          <a:bodyPr wrap="none" rtlCol="0" anchor="t"/>
          <a:lstStyle/>
          <a:p>
            <a:pPr marL="0" indent="0">
              <a:lnSpc>
                <a:spcPts val="4476"/>
              </a:lnSpc>
              <a:buNone/>
            </a:pPr>
            <a:r>
              <a:rPr lang="en-US" sz="3581" b="1" dirty="0">
                <a:solidFill>
                  <a:srgbClr val="1F1E1E"/>
                </a:solidFill>
                <a:latin typeface="Alexandria" pitchFamily="34" charset="0"/>
                <a:ea typeface="Alexandria" pitchFamily="34" charset="-122"/>
                <a:cs typeface="Alexandria" pitchFamily="34" charset="-120"/>
              </a:rPr>
              <a:t>Limitations</a:t>
            </a:r>
            <a:endParaRPr lang="en-US" sz="3581" dirty="0"/>
          </a:p>
        </p:txBody>
      </p:sp>
      <p:sp>
        <p:nvSpPr>
          <p:cNvPr id="7" name="Text 3"/>
          <p:cNvSpPr/>
          <p:nvPr/>
        </p:nvSpPr>
        <p:spPr>
          <a:xfrm>
            <a:off x="604837" y="1666161"/>
            <a:ext cx="7934325" cy="1382911"/>
          </a:xfrm>
          <a:prstGeom prst="rect">
            <a:avLst/>
          </a:prstGeom>
          <a:noFill/>
          <a:ln/>
        </p:spPr>
        <p:txBody>
          <a:bodyPr wrap="square" rtlCol="0" anchor="t"/>
          <a:lstStyle/>
          <a:p>
            <a:pPr marL="0" indent="0">
              <a:lnSpc>
                <a:spcPts val="2177"/>
              </a:lnSpc>
              <a:buNone/>
            </a:pPr>
            <a:r>
              <a:rPr lang="en-US" sz="1361" dirty="0">
                <a:solidFill>
                  <a:srgbClr val="3B3535"/>
                </a:solidFill>
                <a:latin typeface="Sora" pitchFamily="34" charset="0"/>
                <a:ea typeface="Sora" pitchFamily="34" charset="-122"/>
                <a:cs typeface="Sora" pitchFamily="34" charset="-120"/>
              </a:rPr>
              <a:t>The system has certain limitations, primarily due to the physical constraints of the sensors and the environmental conditions. The ultrasonic sensor may be affected by obstacles or reflections, the IR sensor can be affected by ambient light, and the flame sensor's range may be limited by the presence of obstructions. It is important to address these limitations to optimize the system's effectiveness.</a:t>
            </a:r>
            <a:endParaRPr lang="en-US" sz="1361" dirty="0"/>
          </a:p>
        </p:txBody>
      </p:sp>
      <p:pic>
        <p:nvPicPr>
          <p:cNvPr id="8" name="Image 2" descr="preencoded.png"/>
          <p:cNvPicPr>
            <a:picLocks noChangeAspect="1"/>
          </p:cNvPicPr>
          <p:nvPr/>
        </p:nvPicPr>
        <p:blipFill>
          <a:blip r:embed="rId3"/>
          <a:stretch>
            <a:fillRect/>
          </a:stretch>
        </p:blipFill>
        <p:spPr>
          <a:xfrm>
            <a:off x="604837" y="3243382"/>
            <a:ext cx="864037" cy="1382554"/>
          </a:xfrm>
          <a:prstGeom prst="rect">
            <a:avLst/>
          </a:prstGeom>
        </p:spPr>
      </p:pic>
      <p:sp>
        <p:nvSpPr>
          <p:cNvPr id="9" name="Text 4"/>
          <p:cNvSpPr/>
          <p:nvPr/>
        </p:nvSpPr>
        <p:spPr>
          <a:xfrm>
            <a:off x="1728073" y="3416141"/>
            <a:ext cx="2273856" cy="284202"/>
          </a:xfrm>
          <a:prstGeom prst="rect">
            <a:avLst/>
          </a:prstGeom>
          <a:noFill/>
          <a:ln/>
        </p:spPr>
        <p:txBody>
          <a:bodyPr wrap="none" rtlCol="0" anchor="t"/>
          <a:lstStyle/>
          <a:p>
            <a:pPr marL="0" indent="0" algn="l">
              <a:lnSpc>
                <a:spcPts val="2238"/>
              </a:lnSpc>
              <a:buNone/>
            </a:pPr>
            <a:r>
              <a:rPr lang="en-US" sz="1791" b="1" dirty="0">
                <a:solidFill>
                  <a:srgbClr val="3B3535"/>
                </a:solidFill>
                <a:latin typeface="Alexandria" pitchFamily="34" charset="0"/>
                <a:ea typeface="Alexandria" pitchFamily="34" charset="-122"/>
                <a:cs typeface="Alexandria" pitchFamily="34" charset="-120"/>
              </a:rPr>
              <a:t>Sensor Range</a:t>
            </a:r>
            <a:endParaRPr lang="en-US" sz="1791" dirty="0"/>
          </a:p>
        </p:txBody>
      </p:sp>
      <p:sp>
        <p:nvSpPr>
          <p:cNvPr id="10" name="Text 5"/>
          <p:cNvSpPr/>
          <p:nvPr/>
        </p:nvSpPr>
        <p:spPr>
          <a:xfrm>
            <a:off x="1728073" y="3803928"/>
            <a:ext cx="6811089" cy="276582"/>
          </a:xfrm>
          <a:prstGeom prst="rect">
            <a:avLst/>
          </a:prstGeom>
          <a:noFill/>
          <a:ln/>
        </p:spPr>
        <p:txBody>
          <a:bodyPr wrap="none" rtlCol="0" anchor="t"/>
          <a:lstStyle/>
          <a:p>
            <a:pPr marL="0" indent="0" algn="l">
              <a:lnSpc>
                <a:spcPts val="2177"/>
              </a:lnSpc>
              <a:buNone/>
            </a:pPr>
            <a:r>
              <a:rPr lang="en-US" sz="1361" dirty="0">
                <a:solidFill>
                  <a:srgbClr val="3B3535"/>
                </a:solidFill>
                <a:latin typeface="Sora" pitchFamily="34" charset="0"/>
                <a:ea typeface="Sora" pitchFamily="34" charset="-122"/>
                <a:cs typeface="Sora" pitchFamily="34" charset="-120"/>
              </a:rPr>
              <a:t>Limited range of sensors restricts the area covered by the system.                                     </a:t>
            </a:r>
            <a:endParaRPr lang="en-US" sz="1361" dirty="0"/>
          </a:p>
        </p:txBody>
      </p:sp>
      <p:pic>
        <p:nvPicPr>
          <p:cNvPr id="11" name="Image 3" descr="preencoded.png"/>
          <p:cNvPicPr>
            <a:picLocks noChangeAspect="1"/>
          </p:cNvPicPr>
          <p:nvPr/>
        </p:nvPicPr>
        <p:blipFill>
          <a:blip r:embed="rId4"/>
          <a:stretch>
            <a:fillRect/>
          </a:stretch>
        </p:blipFill>
        <p:spPr>
          <a:xfrm>
            <a:off x="604837" y="4625935"/>
            <a:ext cx="864037" cy="1382554"/>
          </a:xfrm>
          <a:prstGeom prst="rect">
            <a:avLst/>
          </a:prstGeom>
        </p:spPr>
      </p:pic>
      <p:sp>
        <p:nvSpPr>
          <p:cNvPr id="12" name="Text 6"/>
          <p:cNvSpPr/>
          <p:nvPr/>
        </p:nvSpPr>
        <p:spPr>
          <a:xfrm>
            <a:off x="1728073" y="4798695"/>
            <a:ext cx="2622947" cy="284202"/>
          </a:xfrm>
          <a:prstGeom prst="rect">
            <a:avLst/>
          </a:prstGeom>
          <a:noFill/>
          <a:ln/>
        </p:spPr>
        <p:txBody>
          <a:bodyPr wrap="none" rtlCol="0" anchor="t"/>
          <a:lstStyle/>
          <a:p>
            <a:pPr marL="0" indent="0" algn="l">
              <a:lnSpc>
                <a:spcPts val="2238"/>
              </a:lnSpc>
              <a:buNone/>
            </a:pPr>
            <a:r>
              <a:rPr lang="en-US" sz="1791" b="1" dirty="0">
                <a:solidFill>
                  <a:srgbClr val="3B3535"/>
                </a:solidFill>
                <a:latin typeface="Alexandria" pitchFamily="34" charset="0"/>
                <a:ea typeface="Alexandria" pitchFamily="34" charset="-122"/>
                <a:cs typeface="Alexandria" pitchFamily="34" charset="-120"/>
              </a:rPr>
              <a:t>Environmental Factors</a:t>
            </a:r>
            <a:endParaRPr lang="en-US" sz="1791" dirty="0"/>
          </a:p>
        </p:txBody>
      </p:sp>
      <p:sp>
        <p:nvSpPr>
          <p:cNvPr id="13" name="Text 7"/>
          <p:cNvSpPr/>
          <p:nvPr/>
        </p:nvSpPr>
        <p:spPr>
          <a:xfrm>
            <a:off x="1728073" y="5186482"/>
            <a:ext cx="6811089" cy="553164"/>
          </a:xfrm>
          <a:prstGeom prst="rect">
            <a:avLst/>
          </a:prstGeom>
          <a:noFill/>
          <a:ln/>
        </p:spPr>
        <p:txBody>
          <a:bodyPr wrap="square" rtlCol="0" anchor="t"/>
          <a:lstStyle/>
          <a:p>
            <a:pPr marL="0" indent="0" algn="l">
              <a:lnSpc>
                <a:spcPts val="2177"/>
              </a:lnSpc>
              <a:buNone/>
            </a:pPr>
            <a:r>
              <a:rPr lang="en-US" sz="1361" dirty="0">
                <a:solidFill>
                  <a:srgbClr val="3B3535"/>
                </a:solidFill>
                <a:latin typeface="Sora" pitchFamily="34" charset="0"/>
                <a:ea typeface="Sora" pitchFamily="34" charset="-122"/>
                <a:cs typeface="Sora" pitchFamily="34" charset="-120"/>
              </a:rPr>
              <a:t>Sensors may be affected by environmental conditions, such as obstacles, reflections, and ambient light.</a:t>
            </a:r>
            <a:endParaRPr lang="en-US" sz="1361" dirty="0"/>
          </a:p>
        </p:txBody>
      </p:sp>
      <p:pic>
        <p:nvPicPr>
          <p:cNvPr id="14" name="Image 4" descr="preencoded.png"/>
          <p:cNvPicPr>
            <a:picLocks noChangeAspect="1"/>
          </p:cNvPicPr>
          <p:nvPr/>
        </p:nvPicPr>
        <p:blipFill>
          <a:blip r:embed="rId5"/>
          <a:stretch>
            <a:fillRect/>
          </a:stretch>
        </p:blipFill>
        <p:spPr>
          <a:xfrm>
            <a:off x="604837" y="6008489"/>
            <a:ext cx="864037" cy="1382554"/>
          </a:xfrm>
          <a:prstGeom prst="rect">
            <a:avLst/>
          </a:prstGeom>
        </p:spPr>
      </p:pic>
      <p:sp>
        <p:nvSpPr>
          <p:cNvPr id="15" name="Text 8"/>
          <p:cNvSpPr/>
          <p:nvPr/>
        </p:nvSpPr>
        <p:spPr>
          <a:xfrm>
            <a:off x="1728073" y="6181249"/>
            <a:ext cx="2358866" cy="284202"/>
          </a:xfrm>
          <a:prstGeom prst="rect">
            <a:avLst/>
          </a:prstGeom>
          <a:noFill/>
          <a:ln/>
        </p:spPr>
        <p:txBody>
          <a:bodyPr wrap="none" rtlCol="0" anchor="t"/>
          <a:lstStyle/>
          <a:p>
            <a:pPr marL="0" indent="0" algn="l">
              <a:lnSpc>
                <a:spcPts val="2238"/>
              </a:lnSpc>
              <a:buNone/>
            </a:pPr>
            <a:r>
              <a:rPr lang="en-US" sz="1791" b="1" dirty="0">
                <a:solidFill>
                  <a:srgbClr val="3B3535"/>
                </a:solidFill>
                <a:latin typeface="Alexandria" pitchFamily="34" charset="0"/>
                <a:ea typeface="Alexandria" pitchFamily="34" charset="-122"/>
                <a:cs typeface="Alexandria" pitchFamily="34" charset="-120"/>
              </a:rPr>
              <a:t>Power Consumption</a:t>
            </a:r>
            <a:endParaRPr lang="en-US" sz="1791" dirty="0"/>
          </a:p>
        </p:txBody>
      </p:sp>
      <p:sp>
        <p:nvSpPr>
          <p:cNvPr id="16" name="Text 9"/>
          <p:cNvSpPr/>
          <p:nvPr/>
        </p:nvSpPr>
        <p:spPr>
          <a:xfrm>
            <a:off x="1728073" y="6569035"/>
            <a:ext cx="6811089" cy="553164"/>
          </a:xfrm>
          <a:prstGeom prst="rect">
            <a:avLst/>
          </a:prstGeom>
          <a:noFill/>
          <a:ln/>
        </p:spPr>
        <p:txBody>
          <a:bodyPr wrap="square" rtlCol="0" anchor="t"/>
          <a:lstStyle/>
          <a:p>
            <a:pPr marL="0" indent="0" algn="l">
              <a:lnSpc>
                <a:spcPts val="2177"/>
              </a:lnSpc>
              <a:buNone/>
            </a:pPr>
            <a:r>
              <a:rPr lang="en-US" sz="1361" dirty="0">
                <a:solidFill>
                  <a:srgbClr val="3B3535"/>
                </a:solidFill>
                <a:latin typeface="Sora" pitchFamily="34" charset="0"/>
                <a:ea typeface="Sora" pitchFamily="34" charset="-122"/>
                <a:cs typeface="Sora" pitchFamily="34" charset="-120"/>
              </a:rPr>
              <a:t>Continuous operation of sensors and microcontroller consumes power, requiring a reliable power source.</a:t>
            </a:r>
            <a:endParaRPr lang="en-US" sz="1361" dirty="0"/>
          </a:p>
        </p:txBody>
      </p:sp>
      <p:pic>
        <p:nvPicPr>
          <p:cNvPr id="18" name="Picture 17">
            <a:extLst>
              <a:ext uri="{FF2B5EF4-FFF2-40B4-BE49-F238E27FC236}">
                <a16:creationId xmlns:a16="http://schemas.microsoft.com/office/drawing/2014/main" id="{6F81BAC0-5549-9107-A286-F1A9BD3C71D6}"/>
              </a:ext>
            </a:extLst>
          </p:cNvPr>
          <p:cNvPicPr>
            <a:picLocks noChangeAspect="1"/>
          </p:cNvPicPr>
          <p:nvPr/>
        </p:nvPicPr>
        <p:blipFill>
          <a:blip r:embed="rId6"/>
          <a:stretch>
            <a:fillRect/>
          </a:stretch>
        </p:blipFill>
        <p:spPr>
          <a:xfrm>
            <a:off x="8193524" y="3026726"/>
            <a:ext cx="6051179" cy="3176869"/>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7EEF9"/>
          </a:solidFill>
          <a:ln/>
        </p:spPr>
        <p:txBody>
          <a:bodyPr/>
          <a:lstStyle/>
          <a:p>
            <a:endParaRPr lang="en-IN"/>
          </a:p>
        </p:txBody>
      </p:sp>
      <p:sp>
        <p:nvSpPr>
          <p:cNvPr id="3" name="Shape 1"/>
          <p:cNvSpPr/>
          <p:nvPr/>
        </p:nvSpPr>
        <p:spPr>
          <a:xfrm>
            <a:off x="0" y="0"/>
            <a:ext cx="14630400" cy="8229600"/>
          </a:xfrm>
          <a:prstGeom prst="rect">
            <a:avLst/>
          </a:prstGeom>
          <a:solidFill>
            <a:srgbClr val="FFFAFA"/>
          </a:solidFill>
          <a:ln/>
        </p:spPr>
        <p:txBody>
          <a:bodyPr/>
          <a:lstStyle/>
          <a:p>
            <a:endParaRPr lang="en-IN"/>
          </a:p>
        </p:txBody>
      </p:sp>
      <p:sp>
        <p:nvSpPr>
          <p:cNvPr id="6" name="Text 2"/>
          <p:cNvSpPr/>
          <p:nvPr/>
        </p:nvSpPr>
        <p:spPr>
          <a:xfrm>
            <a:off x="604837" y="490299"/>
            <a:ext cx="5127665" cy="568523"/>
          </a:xfrm>
          <a:prstGeom prst="rect">
            <a:avLst/>
          </a:prstGeom>
          <a:noFill/>
          <a:ln/>
        </p:spPr>
        <p:txBody>
          <a:bodyPr wrap="none" rtlCol="0" anchor="t"/>
          <a:lstStyle/>
          <a:p>
            <a:pPr marL="0" indent="0">
              <a:lnSpc>
                <a:spcPts val="4476"/>
              </a:lnSpc>
              <a:buNone/>
            </a:pPr>
            <a:r>
              <a:rPr lang="en-US" sz="3581" b="1" dirty="0">
                <a:solidFill>
                  <a:srgbClr val="1F1E1E"/>
                </a:solidFill>
                <a:latin typeface="Alexandria" pitchFamily="34" charset="0"/>
                <a:ea typeface="Alexandria" pitchFamily="34" charset="-122"/>
                <a:cs typeface="Alexandria" pitchFamily="34" charset="-120"/>
              </a:rPr>
              <a:t>Future Enhancements</a:t>
            </a:r>
            <a:endParaRPr lang="en-US" sz="3581" dirty="0"/>
          </a:p>
        </p:txBody>
      </p:sp>
      <p:sp>
        <p:nvSpPr>
          <p:cNvPr id="7" name="Text 3"/>
          <p:cNvSpPr/>
          <p:nvPr/>
        </p:nvSpPr>
        <p:spPr>
          <a:xfrm>
            <a:off x="604837" y="1318022"/>
            <a:ext cx="7934325" cy="1382911"/>
          </a:xfrm>
          <a:prstGeom prst="rect">
            <a:avLst/>
          </a:prstGeom>
          <a:noFill/>
          <a:ln/>
        </p:spPr>
        <p:txBody>
          <a:bodyPr wrap="square" rtlCol="0" anchor="t"/>
          <a:lstStyle/>
          <a:p>
            <a:pPr marL="0" indent="0">
              <a:lnSpc>
                <a:spcPts val="2177"/>
              </a:lnSpc>
              <a:buNone/>
            </a:pPr>
            <a:r>
              <a:rPr lang="en-US" sz="1361" b="1" dirty="0">
                <a:solidFill>
                  <a:srgbClr val="3B3535"/>
                </a:solidFill>
                <a:latin typeface="Aptos" panose="020B0004020202020204" pitchFamily="34" charset="0"/>
                <a:ea typeface="Sora" pitchFamily="34" charset="-122"/>
                <a:cs typeface="Sora" pitchFamily="34" charset="-120"/>
              </a:rPr>
              <a:t>The system can be further enhanced by integrating advanced features and technologies. Potential improvements include incorporating a wireless network for remote monitoring and control, implementing image processing for object identification, and integrating with smart home automation systems for seamless integration and control. These enhancements would significantly enhance the system's capabilities and security</a:t>
            </a:r>
            <a:r>
              <a:rPr lang="en-US" sz="1361" dirty="0">
                <a:solidFill>
                  <a:srgbClr val="3B3535"/>
                </a:solidFill>
                <a:latin typeface="Sora" pitchFamily="34" charset="0"/>
                <a:ea typeface="Sora" pitchFamily="34" charset="-122"/>
                <a:cs typeface="Sora" pitchFamily="34" charset="-120"/>
              </a:rPr>
              <a:t>.</a:t>
            </a:r>
            <a:endParaRPr lang="en-US" sz="1361" dirty="0"/>
          </a:p>
        </p:txBody>
      </p:sp>
      <p:pic>
        <p:nvPicPr>
          <p:cNvPr id="8" name="Image 2" descr="preencoded.png"/>
          <p:cNvPicPr>
            <a:picLocks noChangeAspect="1"/>
          </p:cNvPicPr>
          <p:nvPr/>
        </p:nvPicPr>
        <p:blipFill>
          <a:blip r:embed="rId3"/>
          <a:stretch>
            <a:fillRect/>
          </a:stretch>
        </p:blipFill>
        <p:spPr>
          <a:xfrm>
            <a:off x="604837" y="2895243"/>
            <a:ext cx="431959" cy="431959"/>
          </a:xfrm>
          <a:prstGeom prst="rect">
            <a:avLst/>
          </a:prstGeom>
        </p:spPr>
      </p:pic>
      <p:sp>
        <p:nvSpPr>
          <p:cNvPr id="9" name="Text 4"/>
          <p:cNvSpPr/>
          <p:nvPr/>
        </p:nvSpPr>
        <p:spPr>
          <a:xfrm>
            <a:off x="604837" y="3499961"/>
            <a:ext cx="2495074" cy="284202"/>
          </a:xfrm>
          <a:prstGeom prst="rect">
            <a:avLst/>
          </a:prstGeom>
          <a:noFill/>
          <a:ln/>
        </p:spPr>
        <p:txBody>
          <a:bodyPr wrap="none" rtlCol="0" anchor="t"/>
          <a:lstStyle/>
          <a:p>
            <a:pPr marL="0" indent="0" algn="l">
              <a:lnSpc>
                <a:spcPts val="2238"/>
              </a:lnSpc>
              <a:buNone/>
            </a:pPr>
            <a:r>
              <a:rPr lang="en-US" sz="1791" b="1" dirty="0">
                <a:solidFill>
                  <a:srgbClr val="3B3535"/>
                </a:solidFill>
                <a:latin typeface="Alexandria" pitchFamily="34" charset="0"/>
                <a:ea typeface="Alexandria" pitchFamily="34" charset="-122"/>
                <a:cs typeface="Alexandria" pitchFamily="34" charset="-120"/>
              </a:rPr>
              <a:t>Wireless Connectivity</a:t>
            </a:r>
            <a:endParaRPr lang="en-US" sz="1791" dirty="0"/>
          </a:p>
        </p:txBody>
      </p:sp>
      <p:sp>
        <p:nvSpPr>
          <p:cNvPr id="10" name="Text 5"/>
          <p:cNvSpPr/>
          <p:nvPr/>
        </p:nvSpPr>
        <p:spPr>
          <a:xfrm>
            <a:off x="604837" y="3887748"/>
            <a:ext cx="7934325" cy="276582"/>
          </a:xfrm>
          <a:prstGeom prst="rect">
            <a:avLst/>
          </a:prstGeom>
          <a:noFill/>
          <a:ln/>
        </p:spPr>
        <p:txBody>
          <a:bodyPr wrap="none" rtlCol="0" anchor="t"/>
          <a:lstStyle/>
          <a:p>
            <a:pPr marL="0" indent="0" algn="l">
              <a:lnSpc>
                <a:spcPts val="2177"/>
              </a:lnSpc>
              <a:buNone/>
            </a:pPr>
            <a:r>
              <a:rPr lang="en-US" sz="1361" dirty="0">
                <a:solidFill>
                  <a:srgbClr val="3B3535"/>
                </a:solidFill>
                <a:latin typeface="Sora" pitchFamily="34" charset="0"/>
                <a:ea typeface="Sora" pitchFamily="34" charset="-122"/>
                <a:cs typeface="Sora" pitchFamily="34" charset="-120"/>
              </a:rPr>
              <a:t>Enable remote monitoring and control via a wireless network.</a:t>
            </a:r>
            <a:endParaRPr lang="en-US" sz="1361" dirty="0"/>
          </a:p>
        </p:txBody>
      </p:sp>
      <p:pic>
        <p:nvPicPr>
          <p:cNvPr id="11" name="Image 3" descr="preencoded.png"/>
          <p:cNvPicPr>
            <a:picLocks noChangeAspect="1"/>
          </p:cNvPicPr>
          <p:nvPr/>
        </p:nvPicPr>
        <p:blipFill>
          <a:blip r:embed="rId4"/>
          <a:stretch>
            <a:fillRect/>
          </a:stretch>
        </p:blipFill>
        <p:spPr>
          <a:xfrm>
            <a:off x="604837" y="4682728"/>
            <a:ext cx="431959" cy="431959"/>
          </a:xfrm>
          <a:prstGeom prst="rect">
            <a:avLst/>
          </a:prstGeom>
        </p:spPr>
      </p:pic>
      <p:sp>
        <p:nvSpPr>
          <p:cNvPr id="12" name="Text 6"/>
          <p:cNvSpPr/>
          <p:nvPr/>
        </p:nvSpPr>
        <p:spPr>
          <a:xfrm>
            <a:off x="604837" y="5287447"/>
            <a:ext cx="2273856" cy="284202"/>
          </a:xfrm>
          <a:prstGeom prst="rect">
            <a:avLst/>
          </a:prstGeom>
          <a:noFill/>
          <a:ln/>
        </p:spPr>
        <p:txBody>
          <a:bodyPr wrap="none" rtlCol="0" anchor="t"/>
          <a:lstStyle/>
          <a:p>
            <a:pPr marL="0" indent="0" algn="l">
              <a:lnSpc>
                <a:spcPts val="2238"/>
              </a:lnSpc>
              <a:buNone/>
            </a:pPr>
            <a:r>
              <a:rPr lang="en-US" sz="1791" b="1" dirty="0">
                <a:solidFill>
                  <a:srgbClr val="3B3535"/>
                </a:solidFill>
                <a:latin typeface="Alexandria" pitchFamily="34" charset="0"/>
                <a:ea typeface="Alexandria" pitchFamily="34" charset="-122"/>
                <a:cs typeface="Alexandria" pitchFamily="34" charset="-120"/>
              </a:rPr>
              <a:t>Image Processing</a:t>
            </a:r>
            <a:endParaRPr lang="en-US" sz="1791" dirty="0"/>
          </a:p>
        </p:txBody>
      </p:sp>
      <p:sp>
        <p:nvSpPr>
          <p:cNvPr id="13" name="Text 7"/>
          <p:cNvSpPr/>
          <p:nvPr/>
        </p:nvSpPr>
        <p:spPr>
          <a:xfrm>
            <a:off x="604837" y="5675233"/>
            <a:ext cx="7934325" cy="276582"/>
          </a:xfrm>
          <a:prstGeom prst="rect">
            <a:avLst/>
          </a:prstGeom>
          <a:noFill/>
          <a:ln/>
        </p:spPr>
        <p:txBody>
          <a:bodyPr wrap="none" rtlCol="0" anchor="t"/>
          <a:lstStyle/>
          <a:p>
            <a:pPr marL="0" indent="0" algn="l">
              <a:lnSpc>
                <a:spcPts val="2177"/>
              </a:lnSpc>
              <a:buNone/>
            </a:pPr>
            <a:r>
              <a:rPr lang="en-US" sz="1361" dirty="0">
                <a:solidFill>
                  <a:srgbClr val="3B3535"/>
                </a:solidFill>
                <a:latin typeface="Sora" pitchFamily="34" charset="0"/>
                <a:ea typeface="Sora" pitchFamily="34" charset="-122"/>
                <a:cs typeface="Sora" pitchFamily="34" charset="-120"/>
              </a:rPr>
              <a:t>Implement image processing for object identification and detailed threat analysis.</a:t>
            </a:r>
            <a:endParaRPr lang="en-US" sz="1361" dirty="0"/>
          </a:p>
        </p:txBody>
      </p:sp>
      <p:pic>
        <p:nvPicPr>
          <p:cNvPr id="14" name="Image 4" descr="preencoded.png"/>
          <p:cNvPicPr>
            <a:picLocks noChangeAspect="1"/>
          </p:cNvPicPr>
          <p:nvPr/>
        </p:nvPicPr>
        <p:blipFill>
          <a:blip r:embed="rId5"/>
          <a:stretch>
            <a:fillRect/>
          </a:stretch>
        </p:blipFill>
        <p:spPr>
          <a:xfrm>
            <a:off x="604837" y="6470213"/>
            <a:ext cx="431959" cy="431959"/>
          </a:xfrm>
          <a:prstGeom prst="rect">
            <a:avLst/>
          </a:prstGeom>
        </p:spPr>
      </p:pic>
      <p:sp>
        <p:nvSpPr>
          <p:cNvPr id="15" name="Text 8"/>
          <p:cNvSpPr/>
          <p:nvPr/>
        </p:nvSpPr>
        <p:spPr>
          <a:xfrm>
            <a:off x="604837" y="7074932"/>
            <a:ext cx="2814638" cy="284202"/>
          </a:xfrm>
          <a:prstGeom prst="rect">
            <a:avLst/>
          </a:prstGeom>
          <a:noFill/>
          <a:ln/>
        </p:spPr>
        <p:txBody>
          <a:bodyPr wrap="none" rtlCol="0" anchor="t"/>
          <a:lstStyle/>
          <a:p>
            <a:pPr marL="0" indent="0" algn="l">
              <a:lnSpc>
                <a:spcPts val="2238"/>
              </a:lnSpc>
              <a:buNone/>
            </a:pPr>
            <a:r>
              <a:rPr lang="en-US" sz="1791" b="1" dirty="0">
                <a:solidFill>
                  <a:srgbClr val="3B3535"/>
                </a:solidFill>
                <a:latin typeface="Alexandria" pitchFamily="34" charset="0"/>
                <a:ea typeface="Alexandria" pitchFamily="34" charset="-122"/>
                <a:cs typeface="Alexandria" pitchFamily="34" charset="-120"/>
              </a:rPr>
              <a:t>Smart Home Integration</a:t>
            </a:r>
            <a:endParaRPr lang="en-US" sz="1791" dirty="0"/>
          </a:p>
        </p:txBody>
      </p:sp>
      <p:sp>
        <p:nvSpPr>
          <p:cNvPr id="16" name="Text 9"/>
          <p:cNvSpPr/>
          <p:nvPr/>
        </p:nvSpPr>
        <p:spPr>
          <a:xfrm>
            <a:off x="604837" y="7462718"/>
            <a:ext cx="7934325" cy="276582"/>
          </a:xfrm>
          <a:prstGeom prst="rect">
            <a:avLst/>
          </a:prstGeom>
          <a:noFill/>
          <a:ln/>
        </p:spPr>
        <p:txBody>
          <a:bodyPr wrap="none" rtlCol="0" anchor="t"/>
          <a:lstStyle/>
          <a:p>
            <a:pPr marL="0" indent="0" algn="l">
              <a:lnSpc>
                <a:spcPts val="2177"/>
              </a:lnSpc>
              <a:buNone/>
            </a:pPr>
            <a:r>
              <a:rPr lang="en-US" sz="1361" dirty="0">
                <a:solidFill>
                  <a:srgbClr val="3B3535"/>
                </a:solidFill>
                <a:latin typeface="Sora" pitchFamily="34" charset="0"/>
                <a:ea typeface="Sora" pitchFamily="34" charset="-122"/>
                <a:cs typeface="Sora" pitchFamily="34" charset="-120"/>
              </a:rPr>
              <a:t>Integrate with smart home systems for seamless control and automation.</a:t>
            </a:r>
            <a:endParaRPr lang="en-US" sz="1361" dirty="0"/>
          </a:p>
        </p:txBody>
      </p:sp>
      <p:pic>
        <p:nvPicPr>
          <p:cNvPr id="18" name="Picture 17">
            <a:extLst>
              <a:ext uri="{FF2B5EF4-FFF2-40B4-BE49-F238E27FC236}">
                <a16:creationId xmlns:a16="http://schemas.microsoft.com/office/drawing/2014/main" id="{C0D2126B-A108-4465-033E-70F7B56D5D57}"/>
              </a:ext>
            </a:extLst>
          </p:cNvPr>
          <p:cNvPicPr>
            <a:picLocks noChangeAspect="1"/>
          </p:cNvPicPr>
          <p:nvPr/>
        </p:nvPicPr>
        <p:blipFill>
          <a:blip r:embed="rId6"/>
          <a:stretch>
            <a:fillRect/>
          </a:stretch>
        </p:blipFill>
        <p:spPr>
          <a:xfrm>
            <a:off x="7411586" y="2730162"/>
            <a:ext cx="6613977" cy="4769049"/>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7EEF9"/>
          </a:solidFill>
          <a:ln/>
        </p:spPr>
        <p:txBody>
          <a:bodyPr/>
          <a:lstStyle/>
          <a:p>
            <a:endParaRPr lang="en-IN"/>
          </a:p>
        </p:txBody>
      </p:sp>
      <p:sp>
        <p:nvSpPr>
          <p:cNvPr id="3" name="Shape 1"/>
          <p:cNvSpPr/>
          <p:nvPr/>
        </p:nvSpPr>
        <p:spPr>
          <a:xfrm>
            <a:off x="0" y="0"/>
            <a:ext cx="14630400" cy="8231981"/>
          </a:xfrm>
          <a:prstGeom prst="rect">
            <a:avLst/>
          </a:prstGeom>
          <a:solidFill>
            <a:srgbClr val="FFFAFA"/>
          </a:solidFill>
          <a:ln/>
        </p:spPr>
        <p:txBody>
          <a:bodyPr/>
          <a:lstStyle/>
          <a:p>
            <a:endParaRPr lang="en-IN"/>
          </a:p>
        </p:txBody>
      </p:sp>
      <p:sp>
        <p:nvSpPr>
          <p:cNvPr id="4" name="Text 2"/>
          <p:cNvSpPr/>
          <p:nvPr/>
        </p:nvSpPr>
        <p:spPr>
          <a:xfrm>
            <a:off x="2114431" y="497443"/>
            <a:ext cx="4760357" cy="594955"/>
          </a:xfrm>
          <a:prstGeom prst="rect">
            <a:avLst/>
          </a:prstGeom>
          <a:noFill/>
          <a:ln/>
        </p:spPr>
        <p:txBody>
          <a:bodyPr wrap="none" rtlCol="0" anchor="t"/>
          <a:lstStyle/>
          <a:p>
            <a:pPr marL="0" indent="0">
              <a:lnSpc>
                <a:spcPts val="4685"/>
              </a:lnSpc>
              <a:buNone/>
            </a:pPr>
            <a:r>
              <a:rPr lang="en-US" sz="3748" b="1" dirty="0">
                <a:solidFill>
                  <a:srgbClr val="1F1E1E"/>
                </a:solidFill>
                <a:latin typeface="Alexandria" pitchFamily="34" charset="0"/>
                <a:ea typeface="Alexandria" pitchFamily="34" charset="-122"/>
                <a:cs typeface="Alexandria" pitchFamily="34" charset="-120"/>
              </a:rPr>
              <a:t>Conclusion</a:t>
            </a:r>
            <a:endParaRPr lang="en-US" sz="3748" dirty="0"/>
          </a:p>
        </p:txBody>
      </p:sp>
      <p:sp>
        <p:nvSpPr>
          <p:cNvPr id="5" name="Text 3"/>
          <p:cNvSpPr/>
          <p:nvPr/>
        </p:nvSpPr>
        <p:spPr>
          <a:xfrm>
            <a:off x="2114431" y="1454110"/>
            <a:ext cx="10401419" cy="1735931"/>
          </a:xfrm>
          <a:prstGeom prst="rect">
            <a:avLst/>
          </a:prstGeom>
          <a:noFill/>
          <a:ln/>
        </p:spPr>
        <p:txBody>
          <a:bodyPr wrap="square" rtlCol="0" anchor="t"/>
          <a:lstStyle/>
          <a:p>
            <a:pPr marL="0" indent="0">
              <a:lnSpc>
                <a:spcPts val="2279"/>
              </a:lnSpc>
              <a:buNone/>
            </a:pPr>
            <a:r>
              <a:rPr lang="en-US" sz="1424" dirty="0">
                <a:solidFill>
                  <a:srgbClr val="3B3535"/>
                </a:solidFill>
                <a:latin typeface="Sora" pitchFamily="34" charset="0"/>
                <a:ea typeface="Sora" pitchFamily="34" charset="-122"/>
                <a:cs typeface="Sora" pitchFamily="34" charset="-120"/>
              </a:rPr>
              <a:t>The detection based security system provides a comprehensive solution for safeguarding property and individuals. The integration of various sensors, a powerful microcontroller, and actuators enables timely detection of threats and appropriate responses. The system offers numerous advantages, including enhanced security, cost-effectiveness, and remote monitoring capabilities. However, it also has limitations that require consideration and optimization. With further enhancements, the system can be further optimized and integrated with smart home automation systems for greater convenience and security.</a:t>
            </a:r>
            <a:endParaRPr lang="en-US" sz="1424" dirty="0"/>
          </a:p>
        </p:txBody>
      </p:sp>
      <p:pic>
        <p:nvPicPr>
          <p:cNvPr id="6" name="Image 0" descr="preencoded.png"/>
          <p:cNvPicPr>
            <a:picLocks noChangeAspect="1"/>
          </p:cNvPicPr>
          <p:nvPr/>
        </p:nvPicPr>
        <p:blipFill>
          <a:blip r:embed="rId3"/>
          <a:stretch>
            <a:fillRect/>
          </a:stretch>
        </p:blipFill>
        <p:spPr>
          <a:xfrm>
            <a:off x="2114431" y="3393519"/>
            <a:ext cx="5065038" cy="3130391"/>
          </a:xfrm>
          <a:prstGeom prst="rect">
            <a:avLst/>
          </a:prstGeom>
        </p:spPr>
      </p:pic>
      <p:sp>
        <p:nvSpPr>
          <p:cNvPr id="7" name="Text 4"/>
          <p:cNvSpPr/>
          <p:nvPr/>
        </p:nvSpPr>
        <p:spPr>
          <a:xfrm>
            <a:off x="2114431" y="6750010"/>
            <a:ext cx="2380178" cy="297418"/>
          </a:xfrm>
          <a:prstGeom prst="rect">
            <a:avLst/>
          </a:prstGeom>
          <a:noFill/>
          <a:ln/>
        </p:spPr>
        <p:txBody>
          <a:bodyPr wrap="none" rtlCol="0" anchor="t"/>
          <a:lstStyle/>
          <a:p>
            <a:pPr marL="0" indent="0" algn="l">
              <a:lnSpc>
                <a:spcPts val="2343"/>
              </a:lnSpc>
              <a:buNone/>
            </a:pPr>
            <a:r>
              <a:rPr lang="en-US" sz="1874" b="1" dirty="0">
                <a:solidFill>
                  <a:srgbClr val="3B3535"/>
                </a:solidFill>
                <a:latin typeface="Alexandria" pitchFamily="34" charset="0"/>
                <a:ea typeface="Alexandria" pitchFamily="34" charset="-122"/>
                <a:cs typeface="Alexandria" pitchFamily="34" charset="-120"/>
              </a:rPr>
              <a:t>Effective Security</a:t>
            </a:r>
            <a:endParaRPr lang="en-US" sz="1874" dirty="0"/>
          </a:p>
        </p:txBody>
      </p:sp>
      <p:sp>
        <p:nvSpPr>
          <p:cNvPr id="8" name="Text 5"/>
          <p:cNvSpPr/>
          <p:nvPr/>
        </p:nvSpPr>
        <p:spPr>
          <a:xfrm>
            <a:off x="2114431" y="7155894"/>
            <a:ext cx="5065038" cy="578644"/>
          </a:xfrm>
          <a:prstGeom prst="rect">
            <a:avLst/>
          </a:prstGeom>
          <a:noFill/>
          <a:ln/>
        </p:spPr>
        <p:txBody>
          <a:bodyPr wrap="square" rtlCol="0" anchor="t"/>
          <a:lstStyle/>
          <a:p>
            <a:pPr marL="0" indent="0" algn="l">
              <a:lnSpc>
                <a:spcPts val="2279"/>
              </a:lnSpc>
              <a:buNone/>
            </a:pPr>
            <a:r>
              <a:rPr lang="en-US" sz="1424" dirty="0">
                <a:solidFill>
                  <a:srgbClr val="3B3535"/>
                </a:solidFill>
                <a:latin typeface="Sora" pitchFamily="34" charset="0"/>
                <a:ea typeface="Sora" pitchFamily="34" charset="-122"/>
                <a:cs typeface="Sora" pitchFamily="34" charset="-120"/>
              </a:rPr>
              <a:t>Provides a comprehensive solution for safeguarding property and individuals.</a:t>
            </a:r>
            <a:endParaRPr lang="en-US" sz="1424" dirty="0"/>
          </a:p>
        </p:txBody>
      </p:sp>
      <p:pic>
        <p:nvPicPr>
          <p:cNvPr id="9" name="Image 1" descr="preencoded.png"/>
          <p:cNvPicPr>
            <a:picLocks noChangeAspect="1"/>
          </p:cNvPicPr>
          <p:nvPr/>
        </p:nvPicPr>
        <p:blipFill>
          <a:blip r:embed="rId4"/>
          <a:stretch>
            <a:fillRect/>
          </a:stretch>
        </p:blipFill>
        <p:spPr>
          <a:xfrm>
            <a:off x="7450693" y="3393519"/>
            <a:ext cx="5065157" cy="3130391"/>
          </a:xfrm>
          <a:prstGeom prst="rect">
            <a:avLst/>
          </a:prstGeom>
        </p:spPr>
      </p:pic>
      <p:sp>
        <p:nvSpPr>
          <p:cNvPr id="10" name="Text 6"/>
          <p:cNvSpPr/>
          <p:nvPr/>
        </p:nvSpPr>
        <p:spPr>
          <a:xfrm>
            <a:off x="7450693" y="6750010"/>
            <a:ext cx="2380178" cy="297418"/>
          </a:xfrm>
          <a:prstGeom prst="rect">
            <a:avLst/>
          </a:prstGeom>
          <a:noFill/>
          <a:ln/>
        </p:spPr>
        <p:txBody>
          <a:bodyPr wrap="none" rtlCol="0" anchor="t"/>
          <a:lstStyle/>
          <a:p>
            <a:pPr marL="0" indent="0" algn="l">
              <a:lnSpc>
                <a:spcPts val="2343"/>
              </a:lnSpc>
              <a:buNone/>
            </a:pPr>
            <a:r>
              <a:rPr lang="en-US" sz="1874" b="1" dirty="0">
                <a:solidFill>
                  <a:srgbClr val="3B3535"/>
                </a:solidFill>
                <a:latin typeface="Alexandria" pitchFamily="34" charset="0"/>
                <a:ea typeface="Alexandria" pitchFamily="34" charset="-122"/>
                <a:cs typeface="Alexandria" pitchFamily="34" charset="-120"/>
              </a:rPr>
              <a:t>Reliable Detection</a:t>
            </a:r>
            <a:endParaRPr lang="en-US" sz="1874" dirty="0"/>
          </a:p>
        </p:txBody>
      </p:sp>
      <p:sp>
        <p:nvSpPr>
          <p:cNvPr id="11" name="Text 7"/>
          <p:cNvSpPr/>
          <p:nvPr/>
        </p:nvSpPr>
        <p:spPr>
          <a:xfrm>
            <a:off x="7450693" y="7155894"/>
            <a:ext cx="5065157" cy="578644"/>
          </a:xfrm>
          <a:prstGeom prst="rect">
            <a:avLst/>
          </a:prstGeom>
          <a:noFill/>
          <a:ln/>
        </p:spPr>
        <p:txBody>
          <a:bodyPr wrap="square" rtlCol="0" anchor="t"/>
          <a:lstStyle/>
          <a:p>
            <a:pPr marL="0" indent="0" algn="l">
              <a:lnSpc>
                <a:spcPts val="2279"/>
              </a:lnSpc>
              <a:buNone/>
            </a:pPr>
            <a:r>
              <a:rPr lang="en-US" sz="1424" dirty="0">
                <a:solidFill>
                  <a:srgbClr val="3B3535"/>
                </a:solidFill>
                <a:latin typeface="Sora" pitchFamily="34" charset="0"/>
                <a:ea typeface="Sora" pitchFamily="34" charset="-122"/>
                <a:cs typeface="Sora" pitchFamily="34" charset="-120"/>
              </a:rPr>
              <a:t>Uses sensors to detect potential threats, ensuring timely alerts and appropriate responses.</a:t>
            </a:r>
            <a:endParaRPr lang="en-US" sz="1424" dirty="0"/>
          </a:p>
        </p:txBody>
      </p:sp>
      <p:pic>
        <p:nvPicPr>
          <p:cNvPr id="12" name="Image 2" descr="preencoded.png">
            <a:hlinkClick r:id="rId5"/>
          </p:cNvPr>
          <p:cNvPicPr>
            <a:picLocks noChangeAspect="1"/>
          </p:cNvPicPr>
          <p:nvPr/>
        </p:nvPicPr>
        <p:blipFill>
          <a:blip r:embed="rId6"/>
          <a:stretch>
            <a:fillRect/>
          </a:stretch>
        </p:blipFill>
        <p:spPr>
          <a:xfrm>
            <a:off x="12242153" y="7589520"/>
            <a:ext cx="2296807" cy="54864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33</TotalTime>
  <Words>1230</Words>
  <Application>Microsoft Office PowerPoint</Application>
  <PresentationFormat>Custom</PresentationFormat>
  <Paragraphs>113</Paragraphs>
  <Slides>10</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Alexandria</vt:lpstr>
      <vt:lpstr>Aptos</vt:lpstr>
      <vt:lpstr>Arial</vt:lpstr>
      <vt:lpstr>Sora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Sriramkumar Rayana</cp:lastModifiedBy>
  <cp:revision>4</cp:revision>
  <dcterms:created xsi:type="dcterms:W3CDTF">2024-07-28T03:54:36Z</dcterms:created>
  <dcterms:modified xsi:type="dcterms:W3CDTF">2024-07-28T04:28:21Z</dcterms:modified>
</cp:coreProperties>
</file>